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Marcellus" panose="020B0604020202020204" charset="0"/>
      <p:regular r:id="rId41"/>
    </p:embeddedFont>
    <p:embeddedFont>
      <p:font typeface="Quattrocento Sans" panose="020B0502050000020003" pitchFamily="34" charset="0"/>
      <p:regular r:id="rId42"/>
      <p:bold r:id="rId43"/>
      <p:italic r:id="rId44"/>
      <p:boldItalic r:id="rId45"/>
    </p:embeddedFont>
    <p:embeddedFont>
      <p:font typeface="Raleway" pitchFamily="2" charset="0"/>
      <p:regular r:id="rId46"/>
      <p:bold r:id="rId47"/>
      <p:italic r:id="rId48"/>
      <p:boldItalic r:id="rId49"/>
    </p:embeddedFont>
    <p:embeddedFont>
      <p:font typeface="Space Mono"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ixJSZh5ffXkZ6C2O4a/QVFtEAI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5" name="Google Shape;25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2" name="Google Shape;27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0" name="Google Shape;32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2" name="Google Shape;33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3" name="Google Shape;34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 name="Google Shape;36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6" name="Google Shape;3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5" name="Google Shape;38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5" name="Google Shape;39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5" name="Google Shape;40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707193291e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g2707193291e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707193291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7" name="Google Shape;427;g2707193291e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d9cf9668c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g2d9cf9668c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3" name="Google Shape;44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4" name="Google Shape;46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0" name="Google Shape;49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6" name="Google Shape;51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6" name="Google Shape;53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0" name="Google Shape;56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3" name="Google Shape;57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5" name="Google Shape;58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5" name="Google Shape;59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4" name="Google Shape;60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3" name="Google Shape;61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4" name="Google Shape;62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5" name="Google Shape;15;p39"/>
          <p:cNvGrpSpPr/>
          <p:nvPr/>
        </p:nvGrpSpPr>
        <p:grpSpPr>
          <a:xfrm rot="-5400000">
            <a:off x="532909" y="4217894"/>
            <a:ext cx="3146406" cy="2418711"/>
            <a:chOff x="0" y="-57150"/>
            <a:chExt cx="603014" cy="463550"/>
          </a:xfrm>
        </p:grpSpPr>
        <p:sp>
          <p:nvSpPr>
            <p:cNvPr id="16" name="Google Shape;16;p39"/>
            <p:cNvSpPr/>
            <p:nvPr/>
          </p:nvSpPr>
          <p:spPr>
            <a:xfrm>
              <a:off x="0" y="0"/>
              <a:ext cx="603014" cy="4064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no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9"/>
            <p:cNvSpPr txBox="1"/>
            <p:nvPr/>
          </p:nvSpPr>
          <p:spPr>
            <a:xfrm>
              <a:off x="0" y="-57150"/>
              <a:ext cx="6030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18" name="Google Shape;18;p39"/>
          <p:cNvGrpSpPr/>
          <p:nvPr/>
        </p:nvGrpSpPr>
        <p:grpSpPr>
          <a:xfrm rot="-5400000">
            <a:off x="2849705" y="4217894"/>
            <a:ext cx="3146406" cy="2418711"/>
            <a:chOff x="0" y="-57150"/>
            <a:chExt cx="603014" cy="463550"/>
          </a:xfrm>
        </p:grpSpPr>
        <p:sp>
          <p:nvSpPr>
            <p:cNvPr id="19" name="Google Shape;19;p39"/>
            <p:cNvSpPr/>
            <p:nvPr/>
          </p:nvSpPr>
          <p:spPr>
            <a:xfrm>
              <a:off x="0" y="0"/>
              <a:ext cx="603014" cy="4064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no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9"/>
            <p:cNvSpPr txBox="1"/>
            <p:nvPr/>
          </p:nvSpPr>
          <p:spPr>
            <a:xfrm>
              <a:off x="0" y="-57150"/>
              <a:ext cx="6030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21" name="Google Shape;21;p39"/>
          <p:cNvGrpSpPr/>
          <p:nvPr/>
        </p:nvGrpSpPr>
        <p:grpSpPr>
          <a:xfrm rot="-5400000">
            <a:off x="5165469" y="4217894"/>
            <a:ext cx="3146406" cy="2418711"/>
            <a:chOff x="0" y="-57150"/>
            <a:chExt cx="603014" cy="463550"/>
          </a:xfrm>
        </p:grpSpPr>
        <p:sp>
          <p:nvSpPr>
            <p:cNvPr id="22" name="Google Shape;22;p39"/>
            <p:cNvSpPr/>
            <p:nvPr/>
          </p:nvSpPr>
          <p:spPr>
            <a:xfrm>
              <a:off x="0" y="0"/>
              <a:ext cx="603014" cy="4064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no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9"/>
            <p:cNvSpPr txBox="1"/>
            <p:nvPr/>
          </p:nvSpPr>
          <p:spPr>
            <a:xfrm>
              <a:off x="0" y="-57150"/>
              <a:ext cx="6030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 name="Google Shape;26;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27" name="Google Shape;27;p40"/>
          <p:cNvGrpSpPr/>
          <p:nvPr/>
        </p:nvGrpSpPr>
        <p:grpSpPr>
          <a:xfrm>
            <a:off x="509504" y="-76192"/>
            <a:ext cx="8124993" cy="4633785"/>
            <a:chOff x="0" y="-57150"/>
            <a:chExt cx="812800" cy="463550"/>
          </a:xfrm>
        </p:grpSpPr>
        <p:sp>
          <p:nvSpPr>
            <p:cNvPr id="28" name="Google Shape;28;p40"/>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0"/>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sp>
        <p:nvSpPr>
          <p:cNvPr id="31" name="Google Shape;31;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3" name="Google Shape;3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34" name="Google Shape;34;p41"/>
          <p:cNvGrpSpPr/>
          <p:nvPr/>
        </p:nvGrpSpPr>
        <p:grpSpPr>
          <a:xfrm>
            <a:off x="6286427" y="1017721"/>
            <a:ext cx="5788274" cy="3416410"/>
            <a:chOff x="0" y="-57150"/>
            <a:chExt cx="812800" cy="463550"/>
          </a:xfrm>
        </p:grpSpPr>
        <p:sp>
          <p:nvSpPr>
            <p:cNvPr id="35" name="Google Shape;35;p41"/>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1"/>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 name="Google Shape;39;p4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0" name="Google Shape;40;p4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42" name="Google Shape;42;p42"/>
          <p:cNvGrpSpPr/>
          <p:nvPr/>
        </p:nvGrpSpPr>
        <p:grpSpPr>
          <a:xfrm rot="-5400000">
            <a:off x="532909" y="4217894"/>
            <a:ext cx="3146406" cy="2418711"/>
            <a:chOff x="0" y="-57150"/>
            <a:chExt cx="603014" cy="463550"/>
          </a:xfrm>
        </p:grpSpPr>
        <p:sp>
          <p:nvSpPr>
            <p:cNvPr id="43" name="Google Shape;43;p42"/>
            <p:cNvSpPr/>
            <p:nvPr/>
          </p:nvSpPr>
          <p:spPr>
            <a:xfrm>
              <a:off x="0" y="0"/>
              <a:ext cx="603014" cy="4064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2"/>
            <p:cNvSpPr txBox="1"/>
            <p:nvPr/>
          </p:nvSpPr>
          <p:spPr>
            <a:xfrm>
              <a:off x="0" y="-57150"/>
              <a:ext cx="6030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45" name="Google Shape;45;p42"/>
          <p:cNvGrpSpPr/>
          <p:nvPr/>
        </p:nvGrpSpPr>
        <p:grpSpPr>
          <a:xfrm rot="-5400000">
            <a:off x="2849705" y="4217894"/>
            <a:ext cx="3146406" cy="2418711"/>
            <a:chOff x="0" y="-57150"/>
            <a:chExt cx="603014" cy="463550"/>
          </a:xfrm>
        </p:grpSpPr>
        <p:sp>
          <p:nvSpPr>
            <p:cNvPr id="46" name="Google Shape;46;p42"/>
            <p:cNvSpPr/>
            <p:nvPr/>
          </p:nvSpPr>
          <p:spPr>
            <a:xfrm>
              <a:off x="0" y="0"/>
              <a:ext cx="603014" cy="4064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2"/>
            <p:cNvSpPr txBox="1"/>
            <p:nvPr/>
          </p:nvSpPr>
          <p:spPr>
            <a:xfrm>
              <a:off x="0" y="-57150"/>
              <a:ext cx="6030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48" name="Google Shape;48;p42"/>
          <p:cNvGrpSpPr/>
          <p:nvPr/>
        </p:nvGrpSpPr>
        <p:grpSpPr>
          <a:xfrm rot="-5400000">
            <a:off x="5165469" y="4217894"/>
            <a:ext cx="3146406" cy="2418711"/>
            <a:chOff x="0" y="-57150"/>
            <a:chExt cx="603014" cy="463550"/>
          </a:xfrm>
        </p:grpSpPr>
        <p:sp>
          <p:nvSpPr>
            <p:cNvPr id="49" name="Google Shape;49;p42"/>
            <p:cNvSpPr/>
            <p:nvPr/>
          </p:nvSpPr>
          <p:spPr>
            <a:xfrm>
              <a:off x="0" y="0"/>
              <a:ext cx="603014" cy="4064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42"/>
            <p:cNvSpPr txBox="1"/>
            <p:nvPr/>
          </p:nvSpPr>
          <p:spPr>
            <a:xfrm>
              <a:off x="0" y="-57150"/>
              <a:ext cx="6030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3" name="Google Shape;53;p43"/>
          <p:cNvSpPr txBox="1">
            <a:spLocks noGrp="1"/>
          </p:cNvSpPr>
          <p:nvPr>
            <p:ph type="sldNum" idx="12"/>
          </p:nvPr>
        </p:nvSpPr>
        <p:spPr>
          <a:xfrm>
            <a:off x="8472483"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54" name="Google Shape;54;p43"/>
          <p:cNvGrpSpPr/>
          <p:nvPr/>
        </p:nvGrpSpPr>
        <p:grpSpPr>
          <a:xfrm>
            <a:off x="-835436" y="1665958"/>
            <a:ext cx="10814873" cy="6167857"/>
            <a:chOff x="0" y="-57150"/>
            <a:chExt cx="812800" cy="463550"/>
          </a:xfrm>
        </p:grpSpPr>
        <p:sp>
          <p:nvSpPr>
            <p:cNvPr id="55" name="Google Shape;55;p43"/>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3"/>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57" name="Google Shape;57;p43"/>
          <p:cNvGrpSpPr/>
          <p:nvPr/>
        </p:nvGrpSpPr>
        <p:grpSpPr>
          <a:xfrm>
            <a:off x="-835436" y="-2355299"/>
            <a:ext cx="10814873" cy="6167857"/>
            <a:chOff x="0" y="-57150"/>
            <a:chExt cx="812800" cy="463550"/>
          </a:xfrm>
        </p:grpSpPr>
        <p:sp>
          <p:nvSpPr>
            <p:cNvPr id="58" name="Google Shape;58;p43"/>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3"/>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4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2" name="Google Shape;6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63" name="Google Shape;63;p44"/>
          <p:cNvGrpSpPr/>
          <p:nvPr/>
        </p:nvGrpSpPr>
        <p:grpSpPr>
          <a:xfrm>
            <a:off x="7465707" y="3199990"/>
            <a:ext cx="8461980" cy="4825973"/>
            <a:chOff x="0" y="-57150"/>
            <a:chExt cx="812800" cy="463550"/>
          </a:xfrm>
        </p:grpSpPr>
        <p:sp>
          <p:nvSpPr>
            <p:cNvPr id="64" name="Google Shape;64;p44"/>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4"/>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66" name="Google Shape;66;p44"/>
          <p:cNvGrpSpPr/>
          <p:nvPr/>
        </p:nvGrpSpPr>
        <p:grpSpPr>
          <a:xfrm>
            <a:off x="-6783667" y="3199990"/>
            <a:ext cx="8461980" cy="4825973"/>
            <a:chOff x="0" y="-57150"/>
            <a:chExt cx="812800" cy="463550"/>
          </a:xfrm>
        </p:grpSpPr>
        <p:sp>
          <p:nvSpPr>
            <p:cNvPr id="67" name="Google Shape;67;p44"/>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4"/>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69" name="Google Shape;69;p44"/>
          <p:cNvGrpSpPr/>
          <p:nvPr/>
        </p:nvGrpSpPr>
        <p:grpSpPr>
          <a:xfrm>
            <a:off x="341020" y="3199990"/>
            <a:ext cx="8461980" cy="4825973"/>
            <a:chOff x="0" y="-57150"/>
            <a:chExt cx="812800" cy="463550"/>
          </a:xfrm>
        </p:grpSpPr>
        <p:sp>
          <p:nvSpPr>
            <p:cNvPr id="70" name="Google Shape;70;p44"/>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4"/>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4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Google Shape;76;p4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77" name="Google Shape;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78" name="Google Shape;78;p45"/>
          <p:cNvGrpSpPr/>
          <p:nvPr/>
        </p:nvGrpSpPr>
        <p:grpSpPr>
          <a:xfrm>
            <a:off x="509504" y="-4214517"/>
            <a:ext cx="8124993" cy="4633785"/>
            <a:chOff x="0" y="-57150"/>
            <a:chExt cx="812800" cy="463550"/>
          </a:xfrm>
        </p:grpSpPr>
        <p:sp>
          <p:nvSpPr>
            <p:cNvPr id="79" name="Google Shape;79;p45"/>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5"/>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81" name="Google Shape;81;p45"/>
          <p:cNvGrpSpPr/>
          <p:nvPr/>
        </p:nvGrpSpPr>
        <p:grpSpPr>
          <a:xfrm>
            <a:off x="651504" y="3721158"/>
            <a:ext cx="8124993" cy="4633785"/>
            <a:chOff x="0" y="-57150"/>
            <a:chExt cx="812800" cy="463550"/>
          </a:xfrm>
        </p:grpSpPr>
        <p:sp>
          <p:nvSpPr>
            <p:cNvPr id="82" name="Google Shape;82;p45"/>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5"/>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4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6" name="Google Shape;86;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87" name="Google Shape;87;p46"/>
          <p:cNvGrpSpPr/>
          <p:nvPr/>
        </p:nvGrpSpPr>
        <p:grpSpPr>
          <a:xfrm>
            <a:off x="-6783692" y="-138735"/>
            <a:ext cx="8461980" cy="4825973"/>
            <a:chOff x="0" y="-57150"/>
            <a:chExt cx="812800" cy="463550"/>
          </a:xfrm>
        </p:grpSpPr>
        <p:sp>
          <p:nvSpPr>
            <p:cNvPr id="88" name="Google Shape;88;p46"/>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46"/>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90" name="Google Shape;90;p46"/>
          <p:cNvGrpSpPr/>
          <p:nvPr/>
        </p:nvGrpSpPr>
        <p:grpSpPr>
          <a:xfrm>
            <a:off x="340995" y="-138735"/>
            <a:ext cx="8461980" cy="4825973"/>
            <a:chOff x="0" y="-57150"/>
            <a:chExt cx="812800" cy="463550"/>
          </a:xfrm>
        </p:grpSpPr>
        <p:sp>
          <p:nvSpPr>
            <p:cNvPr id="91" name="Google Shape;91;p46"/>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6"/>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93" name="Google Shape;93;p46"/>
          <p:cNvGrpSpPr/>
          <p:nvPr/>
        </p:nvGrpSpPr>
        <p:grpSpPr>
          <a:xfrm>
            <a:off x="7465682" y="-138735"/>
            <a:ext cx="8461980" cy="4825973"/>
            <a:chOff x="0" y="-57150"/>
            <a:chExt cx="812800" cy="463550"/>
          </a:xfrm>
        </p:grpSpPr>
        <p:sp>
          <p:nvSpPr>
            <p:cNvPr id="94" name="Google Shape;94;p46"/>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6"/>
            <p:cNvSpPr txBox="1"/>
            <p:nvPr/>
          </p:nvSpPr>
          <p:spPr>
            <a:xfrm>
              <a:off x="0" y="-57150"/>
              <a:ext cx="812700" cy="4635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Space Mono"/>
              <a:buNone/>
              <a:defRPr sz="2800" b="0" i="0" u="none" strike="noStrike" cap="none">
                <a:solidFill>
                  <a:schemeClr val="dk1"/>
                </a:solidFill>
                <a:latin typeface="Space Mono"/>
                <a:ea typeface="Space Mono"/>
                <a:cs typeface="Space Mono"/>
                <a:sym typeface="Space Mono"/>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Space Mono"/>
              <a:buChar char="●"/>
              <a:defRPr sz="1800" b="0" i="0" u="none" strike="noStrike" cap="none">
                <a:solidFill>
                  <a:schemeClr val="dk2"/>
                </a:solidFill>
                <a:latin typeface="Space Mono"/>
                <a:ea typeface="Space Mono"/>
                <a:cs typeface="Space Mono"/>
                <a:sym typeface="Space Mono"/>
              </a:defRPr>
            </a:lvl1pPr>
            <a:lvl2pPr marL="914400" marR="0" lvl="1" indent="-317500" algn="l" rtl="0">
              <a:lnSpc>
                <a:spcPct val="115000"/>
              </a:lnSpc>
              <a:spcBef>
                <a:spcPts val="0"/>
              </a:spcBef>
              <a:spcAft>
                <a:spcPts val="0"/>
              </a:spcAft>
              <a:buClr>
                <a:schemeClr val="dk2"/>
              </a:buClr>
              <a:buSzPts val="1400"/>
              <a:buFont typeface="Space Mono"/>
              <a:buChar char="○"/>
              <a:defRPr sz="1400" b="0" i="0" u="none" strike="noStrike" cap="none">
                <a:solidFill>
                  <a:schemeClr val="dk2"/>
                </a:solidFill>
                <a:latin typeface="Space Mono"/>
                <a:ea typeface="Space Mono"/>
                <a:cs typeface="Space Mono"/>
                <a:sym typeface="Space Mono"/>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
        <p:nvSpPr>
          <p:cNvPr id="8" name="Google Shape;8;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
          <p:cNvPicPr preferRelativeResize="0"/>
          <p:nvPr/>
        </p:nvPicPr>
        <p:blipFill rotWithShape="1">
          <a:blip r:embed="rId3">
            <a:alphaModFix/>
          </a:blip>
          <a:srcRect/>
          <a:stretch/>
        </p:blipFill>
        <p:spPr>
          <a:xfrm>
            <a:off x="0" y="0"/>
            <a:ext cx="9144003" cy="5143501"/>
          </a:xfrm>
          <a:prstGeom prst="rect">
            <a:avLst/>
          </a:prstGeom>
          <a:noFill/>
          <a:ln>
            <a:noFill/>
          </a:ln>
        </p:spPr>
      </p:pic>
      <p:grpSp>
        <p:nvGrpSpPr>
          <p:cNvPr id="101" name="Google Shape;101;p1"/>
          <p:cNvGrpSpPr/>
          <p:nvPr/>
        </p:nvGrpSpPr>
        <p:grpSpPr>
          <a:xfrm>
            <a:off x="340995" y="59592"/>
            <a:ext cx="8461980" cy="4627645"/>
            <a:chOff x="0" y="-38100"/>
            <a:chExt cx="812800" cy="444500"/>
          </a:xfrm>
        </p:grpSpPr>
        <p:sp>
          <p:nvSpPr>
            <p:cNvPr id="102" name="Google Shape;102;p1"/>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05B44">
                <a:alpha val="36862"/>
              </a:srgbClr>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
            <p:cNvSpPr txBox="1"/>
            <p:nvPr/>
          </p:nvSpPr>
          <p:spPr>
            <a:xfrm>
              <a:off x="0" y="-38100"/>
              <a:ext cx="812800"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104" name="Google Shape;104;p1"/>
          <p:cNvGrpSpPr/>
          <p:nvPr/>
        </p:nvGrpSpPr>
        <p:grpSpPr>
          <a:xfrm>
            <a:off x="340995" y="-138735"/>
            <a:ext cx="8461980" cy="4825973"/>
            <a:chOff x="0" y="-57150"/>
            <a:chExt cx="812800" cy="463550"/>
          </a:xfrm>
        </p:grpSpPr>
        <p:sp>
          <p:nvSpPr>
            <p:cNvPr id="105" name="Google Shape;105;p1"/>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07" name="Google Shape;107;p1"/>
          <p:cNvSpPr txBox="1"/>
          <p:nvPr/>
        </p:nvSpPr>
        <p:spPr>
          <a:xfrm>
            <a:off x="2445327" y="1123712"/>
            <a:ext cx="4585200" cy="3082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4500"/>
              <a:buFont typeface="Arial"/>
              <a:buNone/>
            </a:pPr>
            <a:r>
              <a:rPr lang="en-US" sz="4500">
                <a:solidFill>
                  <a:srgbClr val="FFFDFC"/>
                </a:solidFill>
                <a:latin typeface="Marcellus"/>
                <a:ea typeface="Marcellus"/>
                <a:cs typeface="Marcellus"/>
                <a:sym typeface="Marcellus"/>
              </a:rPr>
              <a:t>House Price Prediction using various ML techniques</a:t>
            </a:r>
            <a:endParaRPr sz="4500" b="0" i="0" u="none" strike="noStrike" cap="none">
              <a:solidFill>
                <a:srgbClr val="000000"/>
              </a:solidFill>
              <a:latin typeface="Arial"/>
              <a:ea typeface="Arial"/>
              <a:cs typeface="Arial"/>
              <a:sym typeface="Arial"/>
            </a:endParaRPr>
          </a:p>
        </p:txBody>
      </p:sp>
      <p:grpSp>
        <p:nvGrpSpPr>
          <p:cNvPr id="108" name="Google Shape;108;p1"/>
          <p:cNvGrpSpPr/>
          <p:nvPr/>
        </p:nvGrpSpPr>
        <p:grpSpPr>
          <a:xfrm>
            <a:off x="4394986" y="4279159"/>
            <a:ext cx="685800" cy="685800"/>
            <a:chOff x="0" y="0"/>
            <a:chExt cx="812800" cy="812800"/>
          </a:xfrm>
        </p:grpSpPr>
        <p:sp>
          <p:nvSpPr>
            <p:cNvPr id="109" name="Google Shape;109;p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4247"/>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11" name="Google Shape;111;p1"/>
          <p:cNvSpPr txBox="1"/>
          <p:nvPr/>
        </p:nvSpPr>
        <p:spPr>
          <a:xfrm>
            <a:off x="3359404" y="871270"/>
            <a:ext cx="2425192" cy="280077"/>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1300"/>
              <a:buFont typeface="Arial"/>
              <a:buNone/>
            </a:pPr>
            <a:r>
              <a:rPr lang="en-US" sz="1300" b="0" i="0" u="none" strike="noStrike" cap="none">
                <a:solidFill>
                  <a:srgbClr val="FFFDFC"/>
                </a:solidFill>
                <a:latin typeface="Raleway"/>
                <a:ea typeface="Raleway"/>
                <a:cs typeface="Raleway"/>
                <a:sym typeface="Raleway"/>
              </a:rPr>
              <a:t>Project 4 Group 3 </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256"/>
        <p:cNvGrpSpPr/>
        <p:nvPr/>
      </p:nvGrpSpPr>
      <p:grpSpPr>
        <a:xfrm>
          <a:off x="0" y="0"/>
          <a:ext cx="0" cy="0"/>
          <a:chOff x="0" y="0"/>
          <a:chExt cx="0" cy="0"/>
        </a:xfrm>
      </p:grpSpPr>
      <p:pic>
        <p:nvPicPr>
          <p:cNvPr id="257" name="Google Shape;257;p10"/>
          <p:cNvPicPr preferRelativeResize="0"/>
          <p:nvPr/>
        </p:nvPicPr>
        <p:blipFill rotWithShape="1">
          <a:blip r:embed="rId3">
            <a:alphaModFix/>
          </a:blip>
          <a:srcRect/>
          <a:stretch/>
        </p:blipFill>
        <p:spPr>
          <a:xfrm>
            <a:off x="-13" y="-950999"/>
            <a:ext cx="9144003" cy="6094500"/>
          </a:xfrm>
          <a:prstGeom prst="rect">
            <a:avLst/>
          </a:prstGeom>
          <a:noFill/>
          <a:ln>
            <a:noFill/>
          </a:ln>
        </p:spPr>
      </p:pic>
      <p:grpSp>
        <p:nvGrpSpPr>
          <p:cNvPr id="258" name="Google Shape;258;p10"/>
          <p:cNvGrpSpPr/>
          <p:nvPr/>
        </p:nvGrpSpPr>
        <p:grpSpPr>
          <a:xfrm rot="10800000">
            <a:off x="2714834" y="1764914"/>
            <a:ext cx="3714333" cy="2718156"/>
            <a:chOff x="0" y="-57150"/>
            <a:chExt cx="633436" cy="463550"/>
          </a:xfrm>
        </p:grpSpPr>
        <p:sp>
          <p:nvSpPr>
            <p:cNvPr id="259" name="Google Shape;259;p10"/>
            <p:cNvSpPr/>
            <p:nvPr/>
          </p:nvSpPr>
          <p:spPr>
            <a:xfrm>
              <a:off x="0" y="0"/>
              <a:ext cx="633436" cy="406400"/>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txBox="1"/>
            <p:nvPr/>
          </p:nvSpPr>
          <p:spPr>
            <a:xfrm>
              <a:off x="0" y="-57150"/>
              <a:ext cx="633436"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261" name="Google Shape;261;p10"/>
          <p:cNvGrpSpPr/>
          <p:nvPr/>
        </p:nvGrpSpPr>
        <p:grpSpPr>
          <a:xfrm rot="10800000">
            <a:off x="2714834" y="1764914"/>
            <a:ext cx="3714333" cy="2718156"/>
            <a:chOff x="0" y="-57150"/>
            <a:chExt cx="633436" cy="463550"/>
          </a:xfrm>
        </p:grpSpPr>
        <p:sp>
          <p:nvSpPr>
            <p:cNvPr id="262" name="Google Shape;262;p10"/>
            <p:cNvSpPr/>
            <p:nvPr/>
          </p:nvSpPr>
          <p:spPr>
            <a:xfrm>
              <a:off x="0" y="0"/>
              <a:ext cx="633436" cy="406400"/>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rgbClr val="A05B44">
                <a:alpha val="56470"/>
              </a:srgbClr>
            </a:solidFill>
            <a:ln w="19050" cap="sq" cmpd="sng">
              <a:solidFill>
                <a:srgbClr val="FFFFFF">
                  <a:alpha val="56470"/>
                </a:srgbClr>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0"/>
            <p:cNvSpPr txBox="1"/>
            <p:nvPr/>
          </p:nvSpPr>
          <p:spPr>
            <a:xfrm>
              <a:off x="0" y="-57150"/>
              <a:ext cx="633436"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264" name="Google Shape;264;p10"/>
          <p:cNvGrpSpPr/>
          <p:nvPr/>
        </p:nvGrpSpPr>
        <p:grpSpPr>
          <a:xfrm>
            <a:off x="3802632" y="995545"/>
            <a:ext cx="1538737" cy="1538737"/>
            <a:chOff x="0" y="0"/>
            <a:chExt cx="812800" cy="812800"/>
          </a:xfrm>
        </p:grpSpPr>
        <p:sp>
          <p:nvSpPr>
            <p:cNvPr id="265" name="Google Shape;265;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4247"/>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0"/>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67" name="Google Shape;267;p10"/>
          <p:cNvSpPr txBox="1"/>
          <p:nvPr/>
        </p:nvSpPr>
        <p:spPr>
          <a:xfrm>
            <a:off x="2612007" y="2589513"/>
            <a:ext cx="3919987"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Data Collection</a:t>
            </a:r>
            <a:endParaRPr sz="700" b="0" i="0" u="none" strike="noStrike" cap="none">
              <a:solidFill>
                <a:srgbClr val="000000"/>
              </a:solidFill>
              <a:latin typeface="Arial"/>
              <a:ea typeface="Arial"/>
              <a:cs typeface="Arial"/>
              <a:sym typeface="Arial"/>
            </a:endParaRPr>
          </a:p>
        </p:txBody>
      </p:sp>
      <p:sp>
        <p:nvSpPr>
          <p:cNvPr id="268" name="Google Shape;268;p10"/>
          <p:cNvSpPr txBox="1"/>
          <p:nvPr/>
        </p:nvSpPr>
        <p:spPr>
          <a:xfrm>
            <a:off x="3907394" y="3358881"/>
            <a:ext cx="1329187" cy="387798"/>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900"/>
              <a:buFont typeface="Arial"/>
              <a:buNone/>
            </a:pPr>
            <a:r>
              <a:rPr lang="en-US" sz="900" b="0" i="0" u="none" strike="noStrike" cap="none">
                <a:solidFill>
                  <a:srgbClr val="FFFFFF"/>
                </a:solidFill>
                <a:latin typeface="Raleway"/>
                <a:ea typeface="Raleway"/>
                <a:cs typeface="Raleway"/>
                <a:sym typeface="Raleway"/>
              </a:rPr>
              <a:t>Collect and store data</a:t>
            </a:r>
            <a:endParaRPr/>
          </a:p>
          <a:p>
            <a:pPr marL="0" marR="0" lvl="1" indent="0" algn="ctr" rtl="0">
              <a:lnSpc>
                <a:spcPct val="140000"/>
              </a:lnSpc>
              <a:spcBef>
                <a:spcPts val="0"/>
              </a:spcBef>
              <a:spcAft>
                <a:spcPts val="0"/>
              </a:spcAft>
              <a:buClr>
                <a:srgbClr val="000000"/>
              </a:buClr>
              <a:buSzPts val="900"/>
              <a:buFont typeface="Arial"/>
              <a:buNone/>
            </a:pPr>
            <a:r>
              <a:rPr lang="en-US" sz="900" b="0" i="0" u="none" strike="noStrike" cap="none">
                <a:solidFill>
                  <a:srgbClr val="FFFFFF"/>
                </a:solidFill>
                <a:latin typeface="Raleway"/>
                <a:ea typeface="Raleway"/>
                <a:cs typeface="Raleway"/>
                <a:sym typeface="Raleway"/>
              </a:rPr>
              <a:t>Clean and prepare</a:t>
            </a:r>
            <a:endParaRPr sz="700" b="0" i="0" u="none" strike="noStrike" cap="none">
              <a:solidFill>
                <a:srgbClr val="000000"/>
              </a:solidFill>
              <a:latin typeface="Arial"/>
              <a:ea typeface="Arial"/>
              <a:cs typeface="Arial"/>
              <a:sym typeface="Arial"/>
            </a:endParaRPr>
          </a:p>
        </p:txBody>
      </p:sp>
      <p:sp>
        <p:nvSpPr>
          <p:cNvPr id="269" name="Google Shape;269;p10"/>
          <p:cNvSpPr txBox="1"/>
          <p:nvPr/>
        </p:nvSpPr>
        <p:spPr>
          <a:xfrm>
            <a:off x="4139827" y="1379945"/>
            <a:ext cx="864347" cy="6889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02.</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273"/>
        <p:cNvGrpSpPr/>
        <p:nvPr/>
      </p:nvGrpSpPr>
      <p:grpSpPr>
        <a:xfrm>
          <a:off x="0" y="0"/>
          <a:ext cx="0" cy="0"/>
          <a:chOff x="0" y="0"/>
          <a:chExt cx="0" cy="0"/>
        </a:xfrm>
      </p:grpSpPr>
      <p:grpSp>
        <p:nvGrpSpPr>
          <p:cNvPr id="274" name="Google Shape;274;p11"/>
          <p:cNvGrpSpPr/>
          <p:nvPr/>
        </p:nvGrpSpPr>
        <p:grpSpPr>
          <a:xfrm>
            <a:off x="857250" y="0"/>
            <a:ext cx="7025986" cy="1026786"/>
            <a:chOff x="0" y="-57150"/>
            <a:chExt cx="812800" cy="463550"/>
          </a:xfrm>
        </p:grpSpPr>
        <p:sp>
          <p:nvSpPr>
            <p:cNvPr id="275" name="Google Shape;275;p11"/>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1"/>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277" name="Google Shape;277;p11"/>
          <p:cNvGrpSpPr/>
          <p:nvPr/>
        </p:nvGrpSpPr>
        <p:grpSpPr>
          <a:xfrm rot="-5400000">
            <a:off x="1066077" y="1084087"/>
            <a:ext cx="2175163" cy="3248952"/>
            <a:chOff x="0" y="-57150"/>
            <a:chExt cx="603014" cy="463550"/>
          </a:xfrm>
        </p:grpSpPr>
        <p:sp>
          <p:nvSpPr>
            <p:cNvPr id="278" name="Google Shape;278;p11"/>
            <p:cNvSpPr/>
            <p:nvPr/>
          </p:nvSpPr>
          <p:spPr>
            <a:xfrm>
              <a:off x="0" y="0"/>
              <a:ext cx="603014" cy="4064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1"/>
            <p:cNvSpPr txBox="1"/>
            <p:nvPr/>
          </p:nvSpPr>
          <p:spPr>
            <a:xfrm>
              <a:off x="0" y="-57150"/>
              <a:ext cx="603014"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80" name="Google Shape;280;p11"/>
          <p:cNvSpPr txBox="1"/>
          <p:nvPr/>
        </p:nvSpPr>
        <p:spPr>
          <a:xfrm>
            <a:off x="1069307" y="2105321"/>
            <a:ext cx="2556163" cy="120648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P-Value: &lt;0.0001</a:t>
            </a:r>
            <a:endParaRPr/>
          </a:p>
          <a:p>
            <a:pPr marL="0" marR="0" lvl="0" indent="0" algn="ctr" rtl="0">
              <a:lnSpc>
                <a:spcPct val="14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Equation: Sale Price = -10511.2*Overall Cond +237637</a:t>
            </a:r>
            <a:endParaRPr/>
          </a:p>
          <a:p>
            <a:pPr marL="0" marR="0" lvl="0" indent="0" algn="ctr" rtl="0">
              <a:lnSpc>
                <a:spcPct val="140000"/>
              </a:lnSpc>
              <a:spcBef>
                <a:spcPts val="0"/>
              </a:spcBef>
              <a:spcAft>
                <a:spcPts val="0"/>
              </a:spcAft>
              <a:buClr>
                <a:srgbClr val="000000"/>
              </a:buClr>
              <a:buSzPts val="700"/>
              <a:buFont typeface="Arial"/>
              <a:buNone/>
            </a:pPr>
            <a:endParaRPr sz="700" b="0" i="0" u="none" strike="noStrike" cap="none">
              <a:solidFill>
                <a:schemeClr val="dk2"/>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Coefficients Term Value        StdErr         t-value            p-value</a:t>
            </a:r>
            <a:endParaRPr/>
          </a:p>
          <a:p>
            <a:pPr marL="0" marR="0" lvl="0" indent="0" algn="ctr" rtl="0">
              <a:lnSpc>
                <a:spcPct val="14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Overall Cond -10511.2      1750.93    -6  .00323         &lt;0.0001</a:t>
            </a:r>
            <a:endParaRPr/>
          </a:p>
          <a:p>
            <a:pPr marL="0" marR="0" lvl="0" indent="0" algn="ctr" rtl="0">
              <a:lnSpc>
                <a:spcPct val="140000"/>
              </a:lnSpc>
              <a:spcBef>
                <a:spcPts val="0"/>
              </a:spcBef>
              <a:spcAft>
                <a:spcPts val="0"/>
              </a:spcAft>
              <a:buClr>
                <a:srgbClr val="000000"/>
              </a:buClr>
              <a:buSzPts val="700"/>
              <a:buFont typeface="Arial"/>
              <a:buNone/>
            </a:pPr>
            <a:endParaRPr sz="700" b="0" i="0" u="none" strike="noStrike" cap="none">
              <a:solidFill>
                <a:schemeClr val="dk2"/>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Intercept  2376379932.61      23.9249      &lt;0.0001	</a:t>
            </a:r>
            <a:endParaRPr sz="700" b="0" i="0" u="none" strike="noStrike" cap="none">
              <a:solidFill>
                <a:schemeClr val="dk2"/>
              </a:solidFill>
              <a:latin typeface="Arial"/>
              <a:ea typeface="Arial"/>
              <a:cs typeface="Arial"/>
              <a:sym typeface="Arial"/>
            </a:endParaRPr>
          </a:p>
        </p:txBody>
      </p:sp>
      <p:sp>
        <p:nvSpPr>
          <p:cNvPr id="281" name="Google Shape;281;p11"/>
          <p:cNvSpPr txBox="1"/>
          <p:nvPr/>
        </p:nvSpPr>
        <p:spPr>
          <a:xfrm>
            <a:off x="3778133" y="2760102"/>
            <a:ext cx="1653037" cy="150811"/>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82" name="Google Shape;282;p11"/>
          <p:cNvSpPr txBox="1"/>
          <p:nvPr/>
        </p:nvSpPr>
        <p:spPr>
          <a:xfrm>
            <a:off x="455468" y="256368"/>
            <a:ext cx="8115300" cy="5170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400"/>
              <a:buFont typeface="Arial"/>
              <a:buNone/>
            </a:pPr>
            <a:r>
              <a:rPr lang="en-US" sz="2400" b="0" i="0" u="none" strike="noStrike" cap="none">
                <a:solidFill>
                  <a:srgbClr val="FFFDFC"/>
                </a:solidFill>
                <a:latin typeface="Marcellus"/>
                <a:ea typeface="Marcellus"/>
                <a:cs typeface="Marcellus"/>
                <a:sym typeface="Marcellus"/>
              </a:rPr>
              <a:t>House Price Based on Overall Condition</a:t>
            </a:r>
            <a:endParaRPr sz="2400" b="0" i="0" u="none" strike="noStrike" cap="none">
              <a:solidFill>
                <a:srgbClr val="000000"/>
              </a:solidFill>
              <a:latin typeface="Arial"/>
              <a:ea typeface="Arial"/>
              <a:cs typeface="Arial"/>
              <a:sym typeface="Arial"/>
            </a:endParaRPr>
          </a:p>
        </p:txBody>
      </p:sp>
      <p:pic>
        <p:nvPicPr>
          <p:cNvPr id="283" name="Google Shape;283;p11"/>
          <p:cNvPicPr preferRelativeResize="0"/>
          <p:nvPr/>
        </p:nvPicPr>
        <p:blipFill rotWithShape="1">
          <a:blip r:embed="rId3">
            <a:alphaModFix/>
          </a:blip>
          <a:srcRect/>
          <a:stretch/>
        </p:blipFill>
        <p:spPr>
          <a:xfrm>
            <a:off x="3930798" y="1108364"/>
            <a:ext cx="4733490" cy="3789218"/>
          </a:xfrm>
          <a:prstGeom prst="rect">
            <a:avLst/>
          </a:prstGeom>
          <a:noFill/>
          <a:ln>
            <a:noFill/>
          </a:ln>
          <a:effectLst>
            <a:outerShdw blurRad="152400" dist="317500" dir="5400000" sx="90000" sy="-19000" rotWithShape="0">
              <a:srgbClr val="000000">
                <a:alpha val="14901"/>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287"/>
        <p:cNvGrpSpPr/>
        <p:nvPr/>
      </p:nvGrpSpPr>
      <p:grpSpPr>
        <a:xfrm>
          <a:off x="0" y="0"/>
          <a:ext cx="0" cy="0"/>
          <a:chOff x="0" y="0"/>
          <a:chExt cx="0" cy="0"/>
        </a:xfrm>
      </p:grpSpPr>
      <p:grpSp>
        <p:nvGrpSpPr>
          <p:cNvPr id="288" name="Google Shape;288;p12"/>
          <p:cNvGrpSpPr/>
          <p:nvPr/>
        </p:nvGrpSpPr>
        <p:grpSpPr>
          <a:xfrm>
            <a:off x="188200" y="43817"/>
            <a:ext cx="9265581" cy="5269403"/>
            <a:chOff x="0" y="-31841"/>
            <a:chExt cx="853674" cy="489651"/>
          </a:xfrm>
        </p:grpSpPr>
        <p:sp>
          <p:nvSpPr>
            <p:cNvPr id="289" name="Google Shape;289;p12"/>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2"/>
            <p:cNvSpPr txBox="1"/>
            <p:nvPr/>
          </p:nvSpPr>
          <p:spPr>
            <a:xfrm>
              <a:off x="8936" y="-31841"/>
              <a:ext cx="844738" cy="489651"/>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91" name="Google Shape;291;p12"/>
          <p:cNvSpPr txBox="1"/>
          <p:nvPr/>
        </p:nvSpPr>
        <p:spPr>
          <a:xfrm>
            <a:off x="442027" y="307064"/>
            <a:ext cx="8115300"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Histograms</a:t>
            </a:r>
            <a:endParaRPr sz="700" b="0" i="0" u="none" strike="noStrike" cap="none">
              <a:solidFill>
                <a:srgbClr val="000000"/>
              </a:solidFill>
              <a:latin typeface="Arial"/>
              <a:ea typeface="Arial"/>
              <a:cs typeface="Arial"/>
              <a:sym typeface="Arial"/>
            </a:endParaRPr>
          </a:p>
        </p:txBody>
      </p:sp>
      <p:sp>
        <p:nvSpPr>
          <p:cNvPr id="292" name="Google Shape;292;p12"/>
          <p:cNvSpPr/>
          <p:nvPr/>
        </p:nvSpPr>
        <p:spPr>
          <a:xfrm>
            <a:off x="403168" y="1697182"/>
            <a:ext cx="2561705" cy="2157868"/>
          </a:xfrm>
          <a:prstGeom prst="roundRect">
            <a:avLst>
              <a:gd name="adj" fmla="val 16667"/>
            </a:avLst>
          </a:prstGeom>
          <a:solidFill>
            <a:schemeClr val="lt2"/>
          </a:solidFill>
          <a:ln w="25400" cap="flat" cmpd="sng">
            <a:solidFill>
              <a:srgbClr val="6B48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3" name="Google Shape;293;p12"/>
          <p:cNvSpPr/>
          <p:nvPr/>
        </p:nvSpPr>
        <p:spPr>
          <a:xfrm>
            <a:off x="6034845" y="1643133"/>
            <a:ext cx="2686493" cy="2126482"/>
          </a:xfrm>
          <a:prstGeom prst="roundRect">
            <a:avLst>
              <a:gd name="adj" fmla="val 16667"/>
            </a:avLst>
          </a:prstGeom>
          <a:solidFill>
            <a:schemeClr val="lt2"/>
          </a:solidFill>
          <a:ln w="25400" cap="flat" cmpd="sng">
            <a:solidFill>
              <a:srgbClr val="6B48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 name="Google Shape;294;p12"/>
          <p:cNvSpPr/>
          <p:nvPr/>
        </p:nvSpPr>
        <p:spPr>
          <a:xfrm>
            <a:off x="3113333" y="1724005"/>
            <a:ext cx="2686493" cy="2126482"/>
          </a:xfrm>
          <a:prstGeom prst="roundRect">
            <a:avLst>
              <a:gd name="adj" fmla="val 16667"/>
            </a:avLst>
          </a:prstGeom>
          <a:solidFill>
            <a:schemeClr val="lt2"/>
          </a:solidFill>
          <a:ln w="25400" cap="flat" cmpd="sng">
            <a:solidFill>
              <a:srgbClr val="6B48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95" name="Google Shape;295;p12" descr="A graph of a bar graph"/>
          <p:cNvPicPr preferRelativeResize="0"/>
          <p:nvPr/>
        </p:nvPicPr>
        <p:blipFill rotWithShape="1">
          <a:blip r:embed="rId3">
            <a:alphaModFix/>
          </a:blip>
          <a:srcRect/>
          <a:stretch/>
        </p:blipFill>
        <p:spPr>
          <a:xfrm>
            <a:off x="442027" y="1750829"/>
            <a:ext cx="2460327" cy="204145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6" name="Google Shape;296;p12"/>
          <p:cNvSpPr txBox="1"/>
          <p:nvPr/>
        </p:nvSpPr>
        <p:spPr>
          <a:xfrm>
            <a:off x="612845" y="1340811"/>
            <a:ext cx="214235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Overall Quality </a:t>
            </a:r>
            <a:endParaRPr/>
          </a:p>
        </p:txBody>
      </p:sp>
      <p:pic>
        <p:nvPicPr>
          <p:cNvPr id="297" name="Google Shape;297;p12" descr="A graph of a number of living area&#10;&#10;Description automatically generated"/>
          <p:cNvPicPr preferRelativeResize="0"/>
          <p:nvPr/>
        </p:nvPicPr>
        <p:blipFill rotWithShape="1">
          <a:blip r:embed="rId4">
            <a:alphaModFix/>
          </a:blip>
          <a:srcRect/>
          <a:stretch/>
        </p:blipFill>
        <p:spPr>
          <a:xfrm>
            <a:off x="3195870" y="1767486"/>
            <a:ext cx="2521417" cy="203952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8" name="Google Shape;298;p12"/>
          <p:cNvSpPr txBox="1"/>
          <p:nvPr/>
        </p:nvSpPr>
        <p:spPr>
          <a:xfrm>
            <a:off x="3385403" y="1312847"/>
            <a:ext cx="222658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Ground Living Area (sq ft)</a:t>
            </a:r>
            <a:endParaRPr/>
          </a:p>
        </p:txBody>
      </p:sp>
      <p:pic>
        <p:nvPicPr>
          <p:cNvPr id="299" name="Google Shape;299;p12" descr="A graph of a car&#10;&#10;Description automatically generated"/>
          <p:cNvPicPr preferRelativeResize="0"/>
          <p:nvPr/>
        </p:nvPicPr>
        <p:blipFill rotWithShape="1">
          <a:blip r:embed="rId5">
            <a:alphaModFix/>
          </a:blip>
          <a:srcRect/>
          <a:stretch/>
        </p:blipFill>
        <p:spPr>
          <a:xfrm>
            <a:off x="6100059" y="1675144"/>
            <a:ext cx="2569089" cy="2048197"/>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0" name="Google Shape;300;p12"/>
          <p:cNvSpPr txBox="1"/>
          <p:nvPr/>
        </p:nvSpPr>
        <p:spPr>
          <a:xfrm>
            <a:off x="6306916" y="1280990"/>
            <a:ext cx="214235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Garage Car Capacity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304"/>
        <p:cNvGrpSpPr/>
        <p:nvPr/>
      </p:nvGrpSpPr>
      <p:grpSpPr>
        <a:xfrm>
          <a:off x="0" y="0"/>
          <a:ext cx="0" cy="0"/>
          <a:chOff x="0" y="0"/>
          <a:chExt cx="0" cy="0"/>
        </a:xfrm>
      </p:grpSpPr>
      <p:pic>
        <p:nvPicPr>
          <p:cNvPr id="305" name="Google Shape;305;p13"/>
          <p:cNvPicPr preferRelativeResize="0"/>
          <p:nvPr/>
        </p:nvPicPr>
        <p:blipFill rotWithShape="1">
          <a:blip r:embed="rId3">
            <a:alphaModFix/>
          </a:blip>
          <a:srcRect/>
          <a:stretch/>
        </p:blipFill>
        <p:spPr>
          <a:xfrm>
            <a:off x="0" y="-837875"/>
            <a:ext cx="9144003" cy="6094500"/>
          </a:xfrm>
          <a:prstGeom prst="rect">
            <a:avLst/>
          </a:prstGeom>
          <a:noFill/>
          <a:ln>
            <a:noFill/>
          </a:ln>
        </p:spPr>
      </p:pic>
      <p:grpSp>
        <p:nvGrpSpPr>
          <p:cNvPr id="306" name="Google Shape;306;p13"/>
          <p:cNvGrpSpPr/>
          <p:nvPr/>
        </p:nvGrpSpPr>
        <p:grpSpPr>
          <a:xfrm rot="10800000">
            <a:off x="2714834" y="1764914"/>
            <a:ext cx="3714333" cy="2718156"/>
            <a:chOff x="0" y="-57150"/>
            <a:chExt cx="633436" cy="463550"/>
          </a:xfrm>
        </p:grpSpPr>
        <p:sp>
          <p:nvSpPr>
            <p:cNvPr id="307" name="Google Shape;307;p13"/>
            <p:cNvSpPr/>
            <p:nvPr/>
          </p:nvSpPr>
          <p:spPr>
            <a:xfrm>
              <a:off x="0" y="0"/>
              <a:ext cx="633436" cy="406400"/>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3"/>
            <p:cNvSpPr txBox="1"/>
            <p:nvPr/>
          </p:nvSpPr>
          <p:spPr>
            <a:xfrm>
              <a:off x="0" y="-57150"/>
              <a:ext cx="633436"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309" name="Google Shape;309;p13"/>
          <p:cNvGrpSpPr/>
          <p:nvPr/>
        </p:nvGrpSpPr>
        <p:grpSpPr>
          <a:xfrm rot="10800000">
            <a:off x="2714834" y="1764914"/>
            <a:ext cx="3714333" cy="2718156"/>
            <a:chOff x="0" y="-57150"/>
            <a:chExt cx="633436" cy="463550"/>
          </a:xfrm>
        </p:grpSpPr>
        <p:sp>
          <p:nvSpPr>
            <p:cNvPr id="310" name="Google Shape;310;p13"/>
            <p:cNvSpPr/>
            <p:nvPr/>
          </p:nvSpPr>
          <p:spPr>
            <a:xfrm>
              <a:off x="0" y="0"/>
              <a:ext cx="633436" cy="406400"/>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rgbClr val="A05B44">
                <a:alpha val="56470"/>
              </a:srgbClr>
            </a:solidFill>
            <a:ln w="19050" cap="sq" cmpd="sng">
              <a:solidFill>
                <a:srgbClr val="FFFFFF">
                  <a:alpha val="56470"/>
                </a:srgbClr>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3"/>
            <p:cNvSpPr txBox="1"/>
            <p:nvPr/>
          </p:nvSpPr>
          <p:spPr>
            <a:xfrm>
              <a:off x="0" y="-57150"/>
              <a:ext cx="633436"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312" name="Google Shape;312;p13"/>
          <p:cNvGrpSpPr/>
          <p:nvPr/>
        </p:nvGrpSpPr>
        <p:grpSpPr>
          <a:xfrm>
            <a:off x="3802632" y="995545"/>
            <a:ext cx="1538737" cy="1538737"/>
            <a:chOff x="0" y="0"/>
            <a:chExt cx="812800" cy="812800"/>
          </a:xfrm>
        </p:grpSpPr>
        <p:sp>
          <p:nvSpPr>
            <p:cNvPr id="313" name="Google Shape;31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4247"/>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3"/>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315" name="Google Shape;315;p13"/>
          <p:cNvSpPr txBox="1"/>
          <p:nvPr/>
        </p:nvSpPr>
        <p:spPr>
          <a:xfrm>
            <a:off x="2612007" y="2589513"/>
            <a:ext cx="3919987"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Data Analysis</a:t>
            </a:r>
            <a:endParaRPr sz="700" b="0" i="0" u="none" strike="noStrike" cap="none">
              <a:solidFill>
                <a:srgbClr val="000000"/>
              </a:solidFill>
              <a:latin typeface="Arial"/>
              <a:ea typeface="Arial"/>
              <a:cs typeface="Arial"/>
              <a:sym typeface="Arial"/>
            </a:endParaRPr>
          </a:p>
        </p:txBody>
      </p:sp>
      <p:sp>
        <p:nvSpPr>
          <p:cNvPr id="316" name="Google Shape;316;p13"/>
          <p:cNvSpPr txBox="1"/>
          <p:nvPr/>
        </p:nvSpPr>
        <p:spPr>
          <a:xfrm>
            <a:off x="3907407" y="3408706"/>
            <a:ext cx="1329187" cy="581698"/>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900"/>
              <a:buFont typeface="Arial"/>
              <a:buNone/>
            </a:pPr>
            <a:r>
              <a:rPr lang="en-US" sz="900" b="0" i="0" u="none" strike="noStrike" cap="none">
                <a:solidFill>
                  <a:srgbClr val="FFFFFF"/>
                </a:solidFill>
                <a:latin typeface="Raleway"/>
                <a:ea typeface="Raleway"/>
                <a:cs typeface="Raleway"/>
                <a:sym typeface="Raleway"/>
              </a:rPr>
              <a:t>Investigation, Examination, and Data Exploration</a:t>
            </a:r>
            <a:endParaRPr sz="700" b="0" i="0" u="none" strike="noStrike" cap="none">
              <a:solidFill>
                <a:srgbClr val="000000"/>
              </a:solidFill>
              <a:latin typeface="Arial"/>
              <a:ea typeface="Arial"/>
              <a:cs typeface="Arial"/>
              <a:sym typeface="Arial"/>
            </a:endParaRPr>
          </a:p>
        </p:txBody>
      </p:sp>
      <p:sp>
        <p:nvSpPr>
          <p:cNvPr id="317" name="Google Shape;317;p13"/>
          <p:cNvSpPr txBox="1"/>
          <p:nvPr/>
        </p:nvSpPr>
        <p:spPr>
          <a:xfrm>
            <a:off x="4139827" y="1379945"/>
            <a:ext cx="864347" cy="68897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03.</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321"/>
        <p:cNvGrpSpPr/>
        <p:nvPr/>
      </p:nvGrpSpPr>
      <p:grpSpPr>
        <a:xfrm>
          <a:off x="0" y="0"/>
          <a:ext cx="0" cy="0"/>
          <a:chOff x="0" y="0"/>
          <a:chExt cx="0" cy="0"/>
        </a:xfrm>
      </p:grpSpPr>
      <p:sp>
        <p:nvSpPr>
          <p:cNvPr id="322" name="Google Shape;322;p14"/>
          <p:cNvSpPr txBox="1"/>
          <p:nvPr/>
        </p:nvSpPr>
        <p:spPr>
          <a:xfrm>
            <a:off x="214746" y="791089"/>
            <a:ext cx="8761615" cy="4619108"/>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23" name="Google Shape;323;p14"/>
          <p:cNvSpPr txBox="1"/>
          <p:nvPr/>
        </p:nvSpPr>
        <p:spPr>
          <a:xfrm>
            <a:off x="726207" y="246807"/>
            <a:ext cx="7308273"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DFC"/>
                </a:solidFill>
                <a:latin typeface="Marcellus"/>
                <a:ea typeface="Marcellus"/>
                <a:cs typeface="Marcellus"/>
                <a:sym typeface="Marcellus"/>
              </a:rPr>
              <a:t>Gradient Boosting Regression RMSE vs. Number of Estimators </a:t>
            </a:r>
            <a:endParaRPr sz="2000" b="0" i="0" u="none" strike="noStrike" cap="none">
              <a:solidFill>
                <a:srgbClr val="000000"/>
              </a:solidFill>
              <a:latin typeface="Arial"/>
              <a:ea typeface="Arial"/>
              <a:cs typeface="Arial"/>
              <a:sym typeface="Arial"/>
            </a:endParaRPr>
          </a:p>
        </p:txBody>
      </p:sp>
      <p:sp>
        <p:nvSpPr>
          <p:cNvPr id="324" name="Google Shape;324;p14"/>
          <p:cNvSpPr/>
          <p:nvPr/>
        </p:nvSpPr>
        <p:spPr>
          <a:xfrm>
            <a:off x="4841358" y="2001621"/>
            <a:ext cx="4209811" cy="2272668"/>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4"/>
          <p:cNvSpPr txBox="1"/>
          <p:nvPr/>
        </p:nvSpPr>
        <p:spPr>
          <a:xfrm>
            <a:off x="5647297" y="1995170"/>
            <a:ext cx="2680855" cy="5770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1" i="0" u="none" strike="noStrike" cap="none">
                <a:solidFill>
                  <a:schemeClr val="dk2"/>
                </a:solidFill>
                <a:latin typeface="Arial"/>
                <a:ea typeface="Arial"/>
                <a:cs typeface="Arial"/>
                <a:sym typeface="Arial"/>
              </a:rPr>
              <a:t>Gradient Boosting Regression Validation</a:t>
            </a:r>
            <a:endParaRPr/>
          </a:p>
          <a:p>
            <a:pPr marL="0" marR="0" lvl="0" indent="0" algn="l" rtl="0">
              <a:lnSpc>
                <a:spcPct val="100000"/>
              </a:lnSpc>
              <a:spcBef>
                <a:spcPts val="0"/>
              </a:spcBef>
              <a:spcAft>
                <a:spcPts val="0"/>
              </a:spcAft>
              <a:buNone/>
            </a:pPr>
            <a:endParaRPr sz="1050" b="0" i="0" u="none" strike="noStrike" cap="none">
              <a:solidFill>
                <a:schemeClr val="dk2"/>
              </a:solidFill>
              <a:latin typeface="Arial"/>
              <a:ea typeface="Arial"/>
              <a:cs typeface="Arial"/>
              <a:sym typeface="Arial"/>
            </a:endParaRPr>
          </a:p>
        </p:txBody>
      </p:sp>
      <p:sp>
        <p:nvSpPr>
          <p:cNvPr id="326" name="Google Shape;326;p14"/>
          <p:cNvSpPr txBox="1"/>
          <p:nvPr/>
        </p:nvSpPr>
        <p:spPr>
          <a:xfrm>
            <a:off x="5157746" y="2373723"/>
            <a:ext cx="3659959"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with 10 estimators: 0.2682241739221871</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with 20 estimators: 0.2056552874557367</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with 30 estimators: 0.1763117248892716</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with 40 estimators: 0.159752564489652</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with 50 estimators: 0.15053158286110857</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with 60 estimators: 0.1473106597310198</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with 70 estimators: 0.1459401441930658</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with 80 estimators: 0.14478862706074833</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with 90 estimators: 014378061934064096</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with 100 estimators: 014306673994166472</a:t>
            </a:r>
            <a:endParaRPr/>
          </a:p>
          <a:p>
            <a:pPr marL="0" marR="0" lvl="0" indent="0" algn="l" rtl="0">
              <a:lnSpc>
                <a:spcPct val="100000"/>
              </a:lnSpc>
              <a:spcBef>
                <a:spcPts val="0"/>
              </a:spcBef>
              <a:spcAft>
                <a:spcPts val="0"/>
              </a:spcAft>
              <a:buNone/>
            </a:pPr>
            <a:endParaRPr sz="1000" b="0" i="0" u="none" strike="noStrike" cap="none">
              <a:solidFill>
                <a:schemeClr val="dk2"/>
              </a:solidFill>
              <a:latin typeface="Arial"/>
              <a:ea typeface="Arial"/>
              <a:cs typeface="Arial"/>
              <a:sym typeface="Arial"/>
            </a:endParaRPr>
          </a:p>
        </p:txBody>
      </p:sp>
      <p:pic>
        <p:nvPicPr>
          <p:cNvPr id="327" name="Google Shape;327;p14" descr="A graph with a line&#10;&#10;Description automatically generated"/>
          <p:cNvPicPr preferRelativeResize="0"/>
          <p:nvPr/>
        </p:nvPicPr>
        <p:blipFill rotWithShape="1">
          <a:blip r:embed="rId3">
            <a:alphaModFix/>
          </a:blip>
          <a:srcRect/>
          <a:stretch/>
        </p:blipFill>
        <p:spPr>
          <a:xfrm>
            <a:off x="289554" y="1946564"/>
            <a:ext cx="4325257" cy="2752838"/>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328" name="Google Shape;328;p14"/>
          <p:cNvSpPr txBox="1"/>
          <p:nvPr/>
        </p:nvSpPr>
        <p:spPr>
          <a:xfrm>
            <a:off x="5474554" y="4465806"/>
            <a:ext cx="3379892"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Final Model Validation RMSE (logarithmic scale) : </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0.14306673994166472</a:t>
            </a:r>
            <a:endParaRPr/>
          </a:p>
        </p:txBody>
      </p:sp>
      <p:sp>
        <p:nvSpPr>
          <p:cNvPr id="329" name="Google Shape;329;p14"/>
          <p:cNvSpPr txBox="1"/>
          <p:nvPr/>
        </p:nvSpPr>
        <p:spPr>
          <a:xfrm>
            <a:off x="446567" y="791089"/>
            <a:ext cx="8165805"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F2F2F2"/>
                </a:solidFill>
                <a:latin typeface="Arial"/>
                <a:ea typeface="Arial"/>
                <a:cs typeface="Arial"/>
                <a:sym typeface="Arial"/>
              </a:rPr>
              <a:t>Performance: </a:t>
            </a:r>
            <a:r>
              <a:rPr lang="en-US" sz="1100" b="0" i="0" u="none" strike="noStrike" cap="none">
                <a:solidFill>
                  <a:srgbClr val="F2F2F2"/>
                </a:solidFill>
                <a:latin typeface="Arial"/>
                <a:ea typeface="Arial"/>
                <a:cs typeface="Arial"/>
                <a:sym typeface="Arial"/>
              </a:rPr>
              <a:t>Best Performing model</a:t>
            </a:r>
            <a:endParaRPr/>
          </a:p>
          <a:p>
            <a:pPr marL="0" marR="0" lvl="0" indent="0" algn="l" rtl="0">
              <a:lnSpc>
                <a:spcPct val="100000"/>
              </a:lnSpc>
              <a:spcBef>
                <a:spcPts val="0"/>
              </a:spcBef>
              <a:spcAft>
                <a:spcPts val="0"/>
              </a:spcAft>
              <a:buNone/>
            </a:pPr>
            <a:endParaRPr sz="110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None/>
            </a:pPr>
            <a:r>
              <a:rPr lang="en-US" sz="1100" b="1" i="0" u="none" strike="noStrike" cap="none">
                <a:solidFill>
                  <a:srgbClr val="F2F2F2"/>
                </a:solidFill>
                <a:latin typeface="Arial"/>
                <a:ea typeface="Arial"/>
                <a:cs typeface="Arial"/>
                <a:sym typeface="Arial"/>
              </a:rPr>
              <a:t>Interpretation: </a:t>
            </a:r>
            <a:r>
              <a:rPr lang="en-US" sz="1100" b="0" i="0" u="none" strike="noStrike" cap="none">
                <a:solidFill>
                  <a:srgbClr val="F2F2F2"/>
                </a:solidFill>
                <a:latin typeface="Arial"/>
                <a:ea typeface="Arial"/>
                <a:cs typeface="Arial"/>
                <a:sym typeface="Arial"/>
              </a:rPr>
              <a:t>This model has the lowest RMSE, indicating it has the best predictive accuracy among the models listed. Gradient Boosting effectively handles both linear and non-linear relationships by building an ensemble of weak prediction models, typically decision trees.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333"/>
        <p:cNvGrpSpPr/>
        <p:nvPr/>
      </p:nvGrpSpPr>
      <p:grpSpPr>
        <a:xfrm>
          <a:off x="0" y="0"/>
          <a:ext cx="0" cy="0"/>
          <a:chOff x="0" y="0"/>
          <a:chExt cx="0" cy="0"/>
        </a:xfrm>
      </p:grpSpPr>
      <p:grpSp>
        <p:nvGrpSpPr>
          <p:cNvPr id="334" name="Google Shape;334;p15"/>
          <p:cNvGrpSpPr/>
          <p:nvPr/>
        </p:nvGrpSpPr>
        <p:grpSpPr>
          <a:xfrm>
            <a:off x="235526" y="-384628"/>
            <a:ext cx="8333509" cy="5275283"/>
            <a:chOff x="0" y="-57150"/>
            <a:chExt cx="812800" cy="463550"/>
          </a:xfrm>
        </p:grpSpPr>
        <p:sp>
          <p:nvSpPr>
            <p:cNvPr id="335" name="Google Shape;335;p15"/>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5"/>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337" name="Google Shape;337;p15"/>
          <p:cNvSpPr txBox="1"/>
          <p:nvPr/>
        </p:nvSpPr>
        <p:spPr>
          <a:xfrm>
            <a:off x="1821871" y="405884"/>
            <a:ext cx="5394613" cy="2769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2"/>
                </a:solidFill>
                <a:latin typeface="Arial"/>
                <a:ea typeface="Arial"/>
                <a:cs typeface="Arial"/>
                <a:sym typeface="Arial"/>
              </a:rPr>
              <a:t>Lasso Regression Model</a:t>
            </a:r>
            <a:endParaRPr/>
          </a:p>
        </p:txBody>
      </p:sp>
      <p:pic>
        <p:nvPicPr>
          <p:cNvPr id="338" name="Google Shape;338;p15" descr="A graph with a line&#10;&#10;Description automatically generated"/>
          <p:cNvPicPr preferRelativeResize="0"/>
          <p:nvPr/>
        </p:nvPicPr>
        <p:blipFill rotWithShape="1">
          <a:blip r:embed="rId3">
            <a:alphaModFix/>
          </a:blip>
          <a:srcRect/>
          <a:stretch/>
        </p:blipFill>
        <p:spPr>
          <a:xfrm>
            <a:off x="2824264" y="1815990"/>
            <a:ext cx="4851607" cy="2758047"/>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39" name="Google Shape;339;p15"/>
          <p:cNvSpPr txBox="1"/>
          <p:nvPr/>
        </p:nvSpPr>
        <p:spPr>
          <a:xfrm>
            <a:off x="771729" y="2319006"/>
            <a:ext cx="2052535"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200" b="0"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None/>
            </a:pPr>
            <a:r>
              <a:rPr lang="en-US" sz="1100" b="0" i="0" u="none" strike="noStrike" cap="none">
                <a:solidFill>
                  <a:schemeClr val="dk2"/>
                </a:solidFill>
                <a:latin typeface="Arial"/>
                <a:ea typeface="Arial"/>
                <a:cs typeface="Arial"/>
                <a:sym typeface="Arial"/>
              </a:rPr>
              <a:t>Validation RMSE </a:t>
            </a:r>
            <a:endParaRPr/>
          </a:p>
          <a:p>
            <a:pPr marL="0" marR="0" lvl="0" indent="0" algn="ctr" rtl="0">
              <a:lnSpc>
                <a:spcPct val="100000"/>
              </a:lnSpc>
              <a:spcBef>
                <a:spcPts val="0"/>
              </a:spcBef>
              <a:spcAft>
                <a:spcPts val="0"/>
              </a:spcAft>
              <a:buNone/>
            </a:pPr>
            <a:r>
              <a:rPr lang="en-US" sz="1100" b="0" i="0" u="none" strike="noStrike" cap="none">
                <a:solidFill>
                  <a:schemeClr val="dk2"/>
                </a:solidFill>
                <a:latin typeface="Arial"/>
                <a:ea typeface="Arial"/>
                <a:cs typeface="Arial"/>
                <a:sym typeface="Arial"/>
              </a:rPr>
              <a:t>(logarithmic scale):</a:t>
            </a:r>
            <a:endParaRPr/>
          </a:p>
          <a:p>
            <a:pPr marL="0" marR="0" lvl="0" indent="0" algn="ctr" rtl="0">
              <a:lnSpc>
                <a:spcPct val="100000"/>
              </a:lnSpc>
              <a:spcBef>
                <a:spcPts val="0"/>
              </a:spcBef>
              <a:spcAft>
                <a:spcPts val="0"/>
              </a:spcAft>
              <a:buNone/>
            </a:pPr>
            <a:r>
              <a:rPr lang="en-US" sz="1100" b="0" i="0" u="none" strike="noStrike" cap="none">
                <a:solidFill>
                  <a:schemeClr val="dk2"/>
                </a:solidFill>
                <a:latin typeface="Arial"/>
                <a:ea typeface="Arial"/>
                <a:cs typeface="Arial"/>
                <a:sym typeface="Arial"/>
              </a:rPr>
              <a:t>0.15404594833283894</a:t>
            </a:r>
            <a:endParaRPr/>
          </a:p>
        </p:txBody>
      </p:sp>
      <p:sp>
        <p:nvSpPr>
          <p:cNvPr id="340" name="Google Shape;340;p15"/>
          <p:cNvSpPr txBox="1"/>
          <p:nvPr/>
        </p:nvSpPr>
        <p:spPr>
          <a:xfrm>
            <a:off x="1302327" y="823018"/>
            <a:ext cx="6612080"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F2F2F2"/>
                </a:solidFill>
                <a:latin typeface="Arial"/>
                <a:ea typeface="Arial"/>
                <a:cs typeface="Arial"/>
                <a:sym typeface="Arial"/>
              </a:rPr>
              <a:t>Performance: </a:t>
            </a:r>
            <a:r>
              <a:rPr lang="en-US" sz="1100" b="0" i="0" u="none" strike="noStrike" cap="none">
                <a:solidFill>
                  <a:srgbClr val="F2F2F2"/>
                </a:solidFill>
                <a:latin typeface="Arial"/>
                <a:ea typeface="Arial"/>
                <a:cs typeface="Arial"/>
                <a:sym typeface="Arial"/>
              </a:rPr>
              <a:t>Joint second best with Random Forest. </a:t>
            </a:r>
            <a:endParaRPr/>
          </a:p>
          <a:p>
            <a:pPr marL="0" marR="0" lvl="0" indent="0" algn="l" rtl="0">
              <a:lnSpc>
                <a:spcPct val="100000"/>
              </a:lnSpc>
              <a:spcBef>
                <a:spcPts val="0"/>
              </a:spcBef>
              <a:spcAft>
                <a:spcPts val="0"/>
              </a:spcAft>
              <a:buNone/>
            </a:pPr>
            <a:endParaRPr sz="110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None/>
            </a:pPr>
            <a:r>
              <a:rPr lang="en-US" sz="1100" b="1" i="0" u="none" strike="noStrike" cap="none">
                <a:solidFill>
                  <a:srgbClr val="F2F2F2"/>
                </a:solidFill>
                <a:latin typeface="Arial"/>
                <a:ea typeface="Arial"/>
                <a:cs typeface="Arial"/>
                <a:sym typeface="Arial"/>
              </a:rPr>
              <a:t>Interpretation: </a:t>
            </a:r>
            <a:r>
              <a:rPr lang="en-US" sz="1100" b="0" i="0" u="none" strike="noStrike" cap="none">
                <a:solidFill>
                  <a:srgbClr val="F2F2F2"/>
                </a:solidFill>
                <a:latin typeface="Arial"/>
                <a:ea typeface="Arial"/>
                <a:cs typeface="Arial"/>
                <a:sym typeface="Arial"/>
              </a:rPr>
              <a:t>Lasso (Least Absolute Shrinkage and Selection Operator) performs both variable selection and regularization to enhance the prediction accuracy. Its performance is strong, especially considering it helps in reducing overfitting in models with many features.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344"/>
        <p:cNvGrpSpPr/>
        <p:nvPr/>
      </p:nvGrpSpPr>
      <p:grpSpPr>
        <a:xfrm>
          <a:off x="0" y="0"/>
          <a:ext cx="0" cy="0"/>
          <a:chOff x="0" y="0"/>
          <a:chExt cx="0" cy="0"/>
        </a:xfrm>
      </p:grpSpPr>
      <p:sp>
        <p:nvSpPr>
          <p:cNvPr id="345" name="Google Shape;345;p16"/>
          <p:cNvSpPr txBox="1"/>
          <p:nvPr/>
        </p:nvSpPr>
        <p:spPr>
          <a:xfrm>
            <a:off x="276403" y="340062"/>
            <a:ext cx="8761500" cy="481530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46" name="Google Shape;346;p16"/>
          <p:cNvSpPr txBox="1"/>
          <p:nvPr/>
        </p:nvSpPr>
        <p:spPr>
          <a:xfrm>
            <a:off x="798023" y="289158"/>
            <a:ext cx="7308300" cy="30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DFC"/>
                </a:solidFill>
                <a:latin typeface="Marcellus"/>
                <a:ea typeface="Marcellus"/>
                <a:cs typeface="Marcellus"/>
                <a:sym typeface="Marcellus"/>
              </a:rPr>
              <a:t> </a:t>
            </a:r>
            <a:r>
              <a:rPr lang="en-US" sz="2000">
                <a:solidFill>
                  <a:srgbClr val="FFFDFC"/>
                </a:solidFill>
                <a:latin typeface="Marcellus"/>
                <a:ea typeface="Marcellus"/>
                <a:cs typeface="Marcellus"/>
                <a:sym typeface="Marcellus"/>
              </a:rPr>
              <a:t>Random Forest</a:t>
            </a:r>
            <a:r>
              <a:rPr lang="en-US" sz="2000" b="0" i="0" u="none" strike="noStrike" cap="none">
                <a:solidFill>
                  <a:srgbClr val="FFFDFC"/>
                </a:solidFill>
                <a:latin typeface="Marcellus"/>
                <a:ea typeface="Marcellus"/>
                <a:cs typeface="Marcellus"/>
                <a:sym typeface="Marcellus"/>
              </a:rPr>
              <a:t> Regressor Model &amp; Random Forest Model </a:t>
            </a:r>
            <a:endParaRPr sz="2000" b="0" i="0" u="none" strike="noStrike" cap="none">
              <a:solidFill>
                <a:srgbClr val="000000"/>
              </a:solidFill>
              <a:latin typeface="Arial"/>
              <a:ea typeface="Arial"/>
              <a:cs typeface="Arial"/>
              <a:sym typeface="Arial"/>
            </a:endParaRPr>
          </a:p>
        </p:txBody>
      </p:sp>
      <p:sp>
        <p:nvSpPr>
          <p:cNvPr id="347" name="Google Shape;347;p16"/>
          <p:cNvSpPr/>
          <p:nvPr/>
        </p:nvSpPr>
        <p:spPr>
          <a:xfrm>
            <a:off x="4939146" y="1981201"/>
            <a:ext cx="3841078" cy="21336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8" name="Google Shape;348;p16" descr="A graph with a line graph&#10;&#10;Description automatically generated"/>
          <p:cNvPicPr preferRelativeResize="0"/>
          <p:nvPr/>
        </p:nvPicPr>
        <p:blipFill rotWithShape="1">
          <a:blip r:embed="rId3">
            <a:alphaModFix/>
          </a:blip>
          <a:srcRect/>
          <a:stretch/>
        </p:blipFill>
        <p:spPr>
          <a:xfrm>
            <a:off x="377625" y="2051476"/>
            <a:ext cx="4201300" cy="2626449"/>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349" name="Google Shape;349;p16"/>
          <p:cNvSpPr txBox="1"/>
          <p:nvPr/>
        </p:nvSpPr>
        <p:spPr>
          <a:xfrm>
            <a:off x="5798031" y="2076875"/>
            <a:ext cx="2189018"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This probably means too few trees were used to compute any reliable OOB estimates. </a:t>
            </a:r>
            <a:endParaRPr/>
          </a:p>
          <a:p>
            <a:pPr marL="0" marR="0" lvl="0" indent="0" algn="l" rtl="0">
              <a:lnSpc>
                <a:spcPct val="100000"/>
              </a:lnSpc>
              <a:spcBef>
                <a:spcPts val="0"/>
              </a:spcBef>
              <a:spcAft>
                <a:spcPts val="0"/>
              </a:spcAft>
              <a:buNone/>
            </a:pPr>
            <a:endParaRPr sz="1050" b="0" i="0" u="none" strike="noStrike" cap="none">
              <a:solidFill>
                <a:schemeClr val="dk2"/>
              </a:solidFill>
              <a:latin typeface="Arial"/>
              <a:ea typeface="Arial"/>
              <a:cs typeface="Arial"/>
              <a:sym typeface="Arial"/>
            </a:endParaRPr>
          </a:p>
        </p:txBody>
      </p:sp>
      <p:sp>
        <p:nvSpPr>
          <p:cNvPr id="350" name="Google Shape;350;p16"/>
          <p:cNvSpPr txBox="1"/>
          <p:nvPr/>
        </p:nvSpPr>
        <p:spPr>
          <a:xfrm>
            <a:off x="5268851" y="2668798"/>
            <a:ext cx="3247500" cy="1223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OOB RMSE with 10 trees: 0.16602181485865006</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OOB RMSE with 50 trees: 0.15446243375941687</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OOB RESE with 100 trees: 0.15412655555084592</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OOB RMSE with 200 trees: 0.15437734088082378</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OOB RMSE with 300 trees: 0.15404594833283894</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OOB RMSE with 400 trees: 0.15407258710041102</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OOB RMSE with 500 trees: 0.15425770387121085</a:t>
            </a:r>
            <a:endParaRPr/>
          </a:p>
        </p:txBody>
      </p:sp>
      <p:sp>
        <p:nvSpPr>
          <p:cNvPr id="351" name="Google Shape;351;p16"/>
          <p:cNvSpPr txBox="1"/>
          <p:nvPr/>
        </p:nvSpPr>
        <p:spPr>
          <a:xfrm>
            <a:off x="5184781" y="4210475"/>
            <a:ext cx="3247380"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Best Model Validation RMSE</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 (logarithmic S</a:t>
            </a:r>
            <a:r>
              <a:rPr lang="en-US" sz="1050">
                <a:solidFill>
                  <a:schemeClr val="dk2"/>
                </a:solidFill>
              </a:rPr>
              <a:t>cale</a:t>
            </a:r>
            <a:r>
              <a:rPr lang="en-US" sz="1050" b="0" i="0" u="none" strike="noStrike" cap="none">
                <a:solidFill>
                  <a:schemeClr val="dk2"/>
                </a:solidFill>
                <a:latin typeface="Arial"/>
                <a:ea typeface="Arial"/>
                <a:cs typeface="Arial"/>
                <a:sym typeface="Arial"/>
              </a:rPr>
              <a:t>)  0.15404594833283894</a:t>
            </a:r>
            <a:endParaRPr/>
          </a:p>
        </p:txBody>
      </p:sp>
      <p:sp>
        <p:nvSpPr>
          <p:cNvPr id="352" name="Google Shape;352;p16"/>
          <p:cNvSpPr txBox="1"/>
          <p:nvPr/>
        </p:nvSpPr>
        <p:spPr>
          <a:xfrm>
            <a:off x="290251" y="762889"/>
            <a:ext cx="8577346"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dk2"/>
                </a:solidFill>
                <a:latin typeface="Arial"/>
                <a:ea typeface="Arial"/>
                <a:cs typeface="Arial"/>
                <a:sym typeface="Arial"/>
              </a:rPr>
              <a:t>Performance: Very close to Lasso, almost identical RMSE for one variant. </a:t>
            </a:r>
            <a:endParaRPr/>
          </a:p>
          <a:p>
            <a:pPr marL="0" marR="0" lvl="0" indent="0" algn="l" rtl="0">
              <a:lnSpc>
                <a:spcPct val="100000"/>
              </a:lnSpc>
              <a:spcBef>
                <a:spcPts val="0"/>
              </a:spcBef>
              <a:spcAft>
                <a:spcPts val="0"/>
              </a:spcAft>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chemeClr val="dk2"/>
                </a:solidFill>
                <a:latin typeface="Arial"/>
                <a:ea typeface="Arial"/>
                <a:cs typeface="Arial"/>
                <a:sym typeface="Arial"/>
              </a:rPr>
              <a:t>Interpretation: Shows robust performance, slightly varied between implementations. Random Forest is effective due to its method of averaging multiple deep decision trees, trained on different parts of the same training set, which reduces overfitting and variance.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356"/>
        <p:cNvGrpSpPr/>
        <p:nvPr/>
      </p:nvGrpSpPr>
      <p:grpSpPr>
        <a:xfrm>
          <a:off x="0" y="0"/>
          <a:ext cx="0" cy="0"/>
          <a:chOff x="0" y="0"/>
          <a:chExt cx="0" cy="0"/>
        </a:xfrm>
      </p:grpSpPr>
      <p:sp>
        <p:nvSpPr>
          <p:cNvPr id="357" name="Google Shape;357;p17"/>
          <p:cNvSpPr txBox="1"/>
          <p:nvPr/>
        </p:nvSpPr>
        <p:spPr>
          <a:xfrm>
            <a:off x="214746" y="874985"/>
            <a:ext cx="8761615" cy="4619108"/>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58" name="Google Shape;358;p17"/>
          <p:cNvSpPr txBox="1"/>
          <p:nvPr/>
        </p:nvSpPr>
        <p:spPr>
          <a:xfrm>
            <a:off x="690443" y="317526"/>
            <a:ext cx="7308273"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DFC"/>
                </a:solidFill>
                <a:latin typeface="Marcellus"/>
                <a:ea typeface="Marcellus"/>
                <a:cs typeface="Marcellus"/>
                <a:sym typeface="Marcellus"/>
              </a:rPr>
              <a:t>Random Forest Model </a:t>
            </a:r>
            <a:endParaRPr sz="2000" b="0" i="0" u="none" strike="noStrike" cap="none">
              <a:solidFill>
                <a:srgbClr val="000000"/>
              </a:solidFill>
              <a:latin typeface="Arial"/>
              <a:ea typeface="Arial"/>
              <a:cs typeface="Arial"/>
              <a:sym typeface="Arial"/>
            </a:endParaRPr>
          </a:p>
        </p:txBody>
      </p:sp>
      <p:sp>
        <p:nvSpPr>
          <p:cNvPr id="359" name="Google Shape;359;p17"/>
          <p:cNvSpPr/>
          <p:nvPr/>
        </p:nvSpPr>
        <p:spPr>
          <a:xfrm>
            <a:off x="4992608" y="1947332"/>
            <a:ext cx="3983753" cy="2258457"/>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0" name="Google Shape;360;p17" descr="A graph with a line and a blue line&#10;&#10;Description automatically generated"/>
          <p:cNvPicPr preferRelativeResize="0"/>
          <p:nvPr/>
        </p:nvPicPr>
        <p:blipFill rotWithShape="1">
          <a:blip r:embed="rId3">
            <a:alphaModFix/>
          </a:blip>
          <a:srcRect/>
          <a:stretch/>
        </p:blipFill>
        <p:spPr>
          <a:xfrm>
            <a:off x="410420" y="1348442"/>
            <a:ext cx="4447309" cy="326297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61" name="Google Shape;361;p17"/>
          <p:cNvSpPr txBox="1"/>
          <p:nvPr/>
        </p:nvSpPr>
        <p:spPr>
          <a:xfrm>
            <a:off x="533401" y="1030284"/>
            <a:ext cx="4542334"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Final Model Validation RMSE (logarithmic scale): 0.15460513670456424</a:t>
            </a:r>
            <a:endParaRPr/>
          </a:p>
        </p:txBody>
      </p:sp>
      <p:sp>
        <p:nvSpPr>
          <p:cNvPr id="362" name="Google Shape;362;p17"/>
          <p:cNvSpPr txBox="1"/>
          <p:nvPr/>
        </p:nvSpPr>
        <p:spPr>
          <a:xfrm>
            <a:off x="5562601" y="2141425"/>
            <a:ext cx="2854036"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This probably means too few were used to compute any reliable OOB estimates. </a:t>
            </a:r>
            <a:endParaRPr/>
          </a:p>
        </p:txBody>
      </p:sp>
      <p:sp>
        <p:nvSpPr>
          <p:cNvPr id="363" name="Google Shape;363;p17"/>
          <p:cNvSpPr txBox="1"/>
          <p:nvPr/>
        </p:nvSpPr>
        <p:spPr>
          <a:xfrm>
            <a:off x="5262365" y="2631364"/>
            <a:ext cx="3879272" cy="15465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10 trees: 0.1662343720459083</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50 trees: 0.1553413724657581</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100 trees: 0.15472731915872182</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200 trees: 0.15538547182882992</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300 trees: 0.15488222094537213</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400 trees: 0.15460513670456424</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500 trees: 0.15461358292100666</a:t>
            </a:r>
            <a:endParaRPr/>
          </a:p>
          <a:p>
            <a:pPr marL="0" marR="0" lvl="0" indent="0" algn="l" rtl="0">
              <a:lnSpc>
                <a:spcPct val="100000"/>
              </a:lnSpc>
              <a:spcBef>
                <a:spcPts val="0"/>
              </a:spcBef>
              <a:spcAft>
                <a:spcPts val="0"/>
              </a:spcAft>
              <a:buNone/>
            </a:pPr>
            <a:endParaRPr sz="105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None/>
            </a:pPr>
            <a:endParaRPr sz="1050" b="0" i="0" u="none" strike="noStrike" cap="none">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367"/>
        <p:cNvGrpSpPr/>
        <p:nvPr/>
      </p:nvGrpSpPr>
      <p:grpSpPr>
        <a:xfrm>
          <a:off x="0" y="0"/>
          <a:ext cx="0" cy="0"/>
          <a:chOff x="0" y="0"/>
          <a:chExt cx="0" cy="0"/>
        </a:xfrm>
      </p:grpSpPr>
      <p:sp>
        <p:nvSpPr>
          <p:cNvPr id="368" name="Google Shape;368;p18"/>
          <p:cNvSpPr txBox="1"/>
          <p:nvPr/>
        </p:nvSpPr>
        <p:spPr>
          <a:xfrm>
            <a:off x="224197" y="767006"/>
            <a:ext cx="8761615" cy="4619108"/>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69" name="Google Shape;369;p18"/>
          <p:cNvSpPr txBox="1"/>
          <p:nvPr/>
        </p:nvSpPr>
        <p:spPr>
          <a:xfrm>
            <a:off x="761327" y="494855"/>
            <a:ext cx="7308273"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DFC"/>
                </a:solidFill>
                <a:latin typeface="Marcellus"/>
                <a:ea typeface="Marcellus"/>
                <a:cs typeface="Marcellus"/>
                <a:sym typeface="Marcellus"/>
              </a:rPr>
              <a:t>Simple Average Blend </a:t>
            </a:r>
            <a:endParaRPr sz="2000" b="0" i="0" u="none" strike="noStrike" cap="none">
              <a:solidFill>
                <a:srgbClr val="000000"/>
              </a:solidFill>
              <a:latin typeface="Arial"/>
              <a:ea typeface="Arial"/>
              <a:cs typeface="Arial"/>
              <a:sym typeface="Arial"/>
            </a:endParaRPr>
          </a:p>
        </p:txBody>
      </p:sp>
      <p:sp>
        <p:nvSpPr>
          <p:cNvPr id="370" name="Google Shape;370;p18"/>
          <p:cNvSpPr/>
          <p:nvPr/>
        </p:nvSpPr>
        <p:spPr>
          <a:xfrm>
            <a:off x="4321499" y="2628457"/>
            <a:ext cx="4621857" cy="1804744"/>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8"/>
          <p:cNvSpPr txBox="1"/>
          <p:nvPr/>
        </p:nvSpPr>
        <p:spPr>
          <a:xfrm>
            <a:off x="5196292" y="3021478"/>
            <a:ext cx="353857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Duality gap:1.423e+09, tolerance: 6.967e+08</a:t>
            </a:r>
            <a:endParaRPr/>
          </a:p>
        </p:txBody>
      </p:sp>
      <p:sp>
        <p:nvSpPr>
          <p:cNvPr id="372" name="Google Shape;372;p18"/>
          <p:cNvSpPr txBox="1"/>
          <p:nvPr/>
        </p:nvSpPr>
        <p:spPr>
          <a:xfrm>
            <a:off x="4605004" y="3463310"/>
            <a:ext cx="4555381"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for simple average blend: 0.16307987309213423</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for linear regression blender: 26117.286407322554</a:t>
            </a:r>
            <a:endParaRPr/>
          </a:p>
          <a:p>
            <a:pPr marL="0" marR="0" lvl="0" indent="0" algn="l" rtl="0">
              <a:lnSpc>
                <a:spcPct val="100000"/>
              </a:lnSpc>
              <a:spcBef>
                <a:spcPts val="0"/>
              </a:spcBef>
              <a:spcAft>
                <a:spcPts val="0"/>
              </a:spcAft>
              <a:buNone/>
            </a:pPr>
            <a:endParaRPr sz="1050" b="0" i="0" u="none" strike="noStrike" cap="none">
              <a:solidFill>
                <a:schemeClr val="dk2"/>
              </a:solidFill>
              <a:latin typeface="Arial"/>
              <a:ea typeface="Arial"/>
              <a:cs typeface="Arial"/>
              <a:sym typeface="Arial"/>
            </a:endParaRPr>
          </a:p>
        </p:txBody>
      </p:sp>
      <p:sp>
        <p:nvSpPr>
          <p:cNvPr id="373" name="Google Shape;373;p18"/>
          <p:cNvSpPr txBox="1"/>
          <p:nvPr/>
        </p:nvSpPr>
        <p:spPr>
          <a:xfrm>
            <a:off x="540188" y="1793227"/>
            <a:ext cx="4218708" cy="12772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F2F2F2"/>
                </a:solidFill>
                <a:latin typeface="Arial"/>
                <a:ea typeface="Arial"/>
                <a:cs typeface="Arial"/>
                <a:sym typeface="Arial"/>
              </a:rPr>
              <a:t>Performance: </a:t>
            </a:r>
            <a:r>
              <a:rPr lang="en-US" sz="1100" b="0" i="0" u="none" strike="noStrike" cap="none">
                <a:solidFill>
                  <a:srgbClr val="F2F2F2"/>
                </a:solidFill>
                <a:latin typeface="Arial"/>
                <a:ea typeface="Arial"/>
                <a:cs typeface="Arial"/>
                <a:sym typeface="Arial"/>
              </a:rPr>
              <a:t>Mid-tier performance</a:t>
            </a:r>
            <a:endParaRPr/>
          </a:p>
          <a:p>
            <a:pPr marL="0" marR="0" lvl="0" indent="0" algn="l" rtl="0">
              <a:lnSpc>
                <a:spcPct val="100000"/>
              </a:lnSpc>
              <a:spcBef>
                <a:spcPts val="0"/>
              </a:spcBef>
              <a:spcAft>
                <a:spcPts val="0"/>
              </a:spcAft>
              <a:buNone/>
            </a:pPr>
            <a:endParaRPr sz="110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None/>
            </a:pPr>
            <a:r>
              <a:rPr lang="en-US" sz="1100" b="1" i="0" u="none" strike="noStrike" cap="none">
                <a:solidFill>
                  <a:srgbClr val="F2F2F2"/>
                </a:solidFill>
                <a:latin typeface="Arial"/>
                <a:ea typeface="Arial"/>
                <a:cs typeface="Arial"/>
                <a:sym typeface="Arial"/>
              </a:rPr>
              <a:t>Interpretation: </a:t>
            </a:r>
            <a:r>
              <a:rPr lang="en-US" sz="1100" b="0" i="0" u="none" strike="noStrike" cap="none">
                <a:solidFill>
                  <a:srgbClr val="F2F2F2"/>
                </a:solidFill>
                <a:latin typeface="Arial"/>
                <a:ea typeface="Arial"/>
                <a:cs typeface="Arial"/>
                <a:sym typeface="Arial"/>
              </a:rPr>
              <a:t>This technique involves averaging the predictions of multiple models. It’s a straightforward ensemble method that can yield decent results by blending different model outputs, reducing variance but not always capturing complex patterns effectively.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377"/>
        <p:cNvGrpSpPr/>
        <p:nvPr/>
      </p:nvGrpSpPr>
      <p:grpSpPr>
        <a:xfrm>
          <a:off x="0" y="0"/>
          <a:ext cx="0" cy="0"/>
          <a:chOff x="0" y="0"/>
          <a:chExt cx="0" cy="0"/>
        </a:xfrm>
      </p:grpSpPr>
      <p:sp>
        <p:nvSpPr>
          <p:cNvPr id="378" name="Google Shape;378;p19"/>
          <p:cNvSpPr/>
          <p:nvPr/>
        </p:nvSpPr>
        <p:spPr>
          <a:xfrm>
            <a:off x="292362" y="173182"/>
            <a:ext cx="8333509" cy="4744044"/>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9"/>
          <p:cNvSpPr txBox="1"/>
          <p:nvPr/>
        </p:nvSpPr>
        <p:spPr>
          <a:xfrm>
            <a:off x="1463938" y="487503"/>
            <a:ext cx="5394613" cy="2769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0" i="0" u="none" strike="noStrike" cap="none">
                <a:solidFill>
                  <a:schemeClr val="dk2"/>
                </a:solidFill>
                <a:latin typeface="Arial"/>
                <a:ea typeface="Arial"/>
                <a:cs typeface="Arial"/>
                <a:sym typeface="Arial"/>
              </a:rPr>
              <a:t>Linear Regression Model </a:t>
            </a:r>
            <a:endParaRPr/>
          </a:p>
        </p:txBody>
      </p:sp>
      <p:pic>
        <p:nvPicPr>
          <p:cNvPr id="380" name="Google Shape;380;p19" descr="A diagram with blue dots&#10;&#10;Description automatically generated"/>
          <p:cNvPicPr preferRelativeResize="0"/>
          <p:nvPr/>
        </p:nvPicPr>
        <p:blipFill rotWithShape="1">
          <a:blip r:embed="rId3">
            <a:alphaModFix/>
          </a:blip>
          <a:srcRect/>
          <a:stretch/>
        </p:blipFill>
        <p:spPr>
          <a:xfrm>
            <a:off x="3535734" y="787544"/>
            <a:ext cx="4486558" cy="3007519"/>
          </a:xfrm>
          <a:prstGeom prst="rect">
            <a:avLst/>
          </a:prstGeom>
          <a:noFill/>
          <a:ln>
            <a:noFill/>
          </a:ln>
          <a:effectLst>
            <a:outerShdw blurRad="292100" dist="139700" dir="2700000" algn="tl" rotWithShape="0">
              <a:srgbClr val="333333">
                <a:alpha val="64705"/>
              </a:srgbClr>
            </a:outerShdw>
          </a:effectLst>
        </p:spPr>
      </p:pic>
      <p:sp>
        <p:nvSpPr>
          <p:cNvPr id="381" name="Google Shape;381;p19"/>
          <p:cNvSpPr txBox="1"/>
          <p:nvPr/>
        </p:nvSpPr>
        <p:spPr>
          <a:xfrm>
            <a:off x="1802507" y="3818130"/>
            <a:ext cx="2769493"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Arial"/>
                <a:ea typeface="Arial"/>
                <a:cs typeface="Arial"/>
                <a:sym typeface="Arial"/>
              </a:rPr>
              <a:t>Validation RMSE (logarithmic scale): 0.1896561896891731</a:t>
            </a:r>
            <a:endParaRPr/>
          </a:p>
        </p:txBody>
      </p:sp>
      <p:sp>
        <p:nvSpPr>
          <p:cNvPr id="382" name="Google Shape;382;p19"/>
          <p:cNvSpPr txBox="1"/>
          <p:nvPr/>
        </p:nvSpPr>
        <p:spPr>
          <a:xfrm>
            <a:off x="639118" y="1879252"/>
            <a:ext cx="2812473"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1" i="0" u="none" strike="noStrike" cap="none">
                <a:solidFill>
                  <a:srgbClr val="F2F2F2"/>
                </a:solidFill>
                <a:latin typeface="Arial"/>
                <a:ea typeface="Arial"/>
                <a:cs typeface="Arial"/>
                <a:sym typeface="Arial"/>
              </a:rPr>
              <a:t>Performance: </a:t>
            </a:r>
            <a:r>
              <a:rPr lang="en-US" sz="1050" b="0" i="0" u="none" strike="noStrike" cap="none">
                <a:solidFill>
                  <a:srgbClr val="F2F2F2"/>
                </a:solidFill>
                <a:latin typeface="Arial"/>
                <a:ea typeface="Arial"/>
                <a:cs typeface="Arial"/>
                <a:sym typeface="Arial"/>
              </a:rPr>
              <a:t>Lower middle performance</a:t>
            </a:r>
            <a:endParaRPr/>
          </a:p>
          <a:p>
            <a:pPr marL="0" marR="0" lvl="0" indent="0" algn="l" rtl="0">
              <a:lnSpc>
                <a:spcPct val="100000"/>
              </a:lnSpc>
              <a:spcBef>
                <a:spcPts val="0"/>
              </a:spcBef>
              <a:spcAft>
                <a:spcPts val="0"/>
              </a:spcAft>
              <a:buNone/>
            </a:pPr>
            <a:endParaRPr sz="105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None/>
            </a:pPr>
            <a:r>
              <a:rPr lang="en-US" sz="1050" b="1" i="0" u="none" strike="noStrike" cap="none">
                <a:solidFill>
                  <a:srgbClr val="F2F2F2"/>
                </a:solidFill>
                <a:latin typeface="Arial"/>
                <a:ea typeface="Arial"/>
                <a:cs typeface="Arial"/>
                <a:sym typeface="Arial"/>
              </a:rPr>
              <a:t>Interpretation: </a:t>
            </a:r>
            <a:r>
              <a:rPr lang="en-US" sz="1050" b="0" i="0" u="none" strike="noStrike" cap="none">
                <a:solidFill>
                  <a:srgbClr val="F2F2F2"/>
                </a:solidFill>
                <a:latin typeface="Arial"/>
                <a:ea typeface="Arial"/>
                <a:cs typeface="Arial"/>
                <a:sym typeface="Arial"/>
              </a:rPr>
              <a:t>Show moderate predictive power. Linear regression assumes a linear relationship between features and the target variable, which might not always hold true in complex datasets like house pricing, explaining the higher RMSE.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115"/>
        <p:cNvGrpSpPr/>
        <p:nvPr/>
      </p:nvGrpSpPr>
      <p:grpSpPr>
        <a:xfrm>
          <a:off x="0" y="0"/>
          <a:ext cx="0" cy="0"/>
          <a:chOff x="0" y="0"/>
          <a:chExt cx="0" cy="0"/>
        </a:xfrm>
      </p:grpSpPr>
      <p:pic>
        <p:nvPicPr>
          <p:cNvPr id="116" name="Google Shape;116;p2"/>
          <p:cNvPicPr preferRelativeResize="0"/>
          <p:nvPr/>
        </p:nvPicPr>
        <p:blipFill rotWithShape="1">
          <a:blip r:embed="rId3">
            <a:alphaModFix/>
          </a:blip>
          <a:srcRect/>
          <a:stretch/>
        </p:blipFill>
        <p:spPr>
          <a:xfrm>
            <a:off x="0" y="0"/>
            <a:ext cx="9144003" cy="5143501"/>
          </a:xfrm>
          <a:prstGeom prst="rect">
            <a:avLst/>
          </a:prstGeom>
          <a:noFill/>
          <a:ln>
            <a:noFill/>
          </a:ln>
        </p:spPr>
      </p:pic>
      <p:grpSp>
        <p:nvGrpSpPr>
          <p:cNvPr id="117" name="Google Shape;117;p2"/>
          <p:cNvGrpSpPr/>
          <p:nvPr/>
        </p:nvGrpSpPr>
        <p:grpSpPr>
          <a:xfrm rot="10800000">
            <a:off x="2714834" y="1764914"/>
            <a:ext cx="3714333" cy="2718156"/>
            <a:chOff x="0" y="-57150"/>
            <a:chExt cx="633436" cy="463550"/>
          </a:xfrm>
        </p:grpSpPr>
        <p:sp>
          <p:nvSpPr>
            <p:cNvPr id="118" name="Google Shape;118;p2"/>
            <p:cNvSpPr/>
            <p:nvPr/>
          </p:nvSpPr>
          <p:spPr>
            <a:xfrm>
              <a:off x="0" y="0"/>
              <a:ext cx="633436" cy="406400"/>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txBox="1"/>
            <p:nvPr/>
          </p:nvSpPr>
          <p:spPr>
            <a:xfrm>
              <a:off x="0" y="-57150"/>
              <a:ext cx="633436"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120" name="Google Shape;120;p2"/>
          <p:cNvGrpSpPr/>
          <p:nvPr/>
        </p:nvGrpSpPr>
        <p:grpSpPr>
          <a:xfrm rot="10800000">
            <a:off x="2714834" y="1764252"/>
            <a:ext cx="3714333" cy="2718156"/>
            <a:chOff x="0" y="-57150"/>
            <a:chExt cx="633436" cy="463550"/>
          </a:xfrm>
        </p:grpSpPr>
        <p:sp>
          <p:nvSpPr>
            <p:cNvPr id="121" name="Google Shape;121;p2"/>
            <p:cNvSpPr/>
            <p:nvPr/>
          </p:nvSpPr>
          <p:spPr>
            <a:xfrm>
              <a:off x="0" y="0"/>
              <a:ext cx="633436" cy="406400"/>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rgbClr val="A05B44">
                <a:alpha val="56470"/>
              </a:srgbClr>
            </a:solidFill>
            <a:ln w="19050" cap="sq" cmpd="sng">
              <a:solidFill>
                <a:srgbClr val="FFFFFF">
                  <a:alpha val="56470"/>
                </a:srgbClr>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txBox="1"/>
            <p:nvPr/>
          </p:nvSpPr>
          <p:spPr>
            <a:xfrm>
              <a:off x="0" y="-57150"/>
              <a:ext cx="633436"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123" name="Google Shape;123;p2"/>
          <p:cNvGrpSpPr/>
          <p:nvPr/>
        </p:nvGrpSpPr>
        <p:grpSpPr>
          <a:xfrm>
            <a:off x="3802632" y="995545"/>
            <a:ext cx="1538737" cy="1538737"/>
            <a:chOff x="0" y="0"/>
            <a:chExt cx="812800" cy="812800"/>
          </a:xfrm>
        </p:grpSpPr>
        <p:sp>
          <p:nvSpPr>
            <p:cNvPr id="124" name="Google Shape;124;p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4247"/>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26" name="Google Shape;126;p2"/>
          <p:cNvSpPr txBox="1"/>
          <p:nvPr/>
        </p:nvSpPr>
        <p:spPr>
          <a:xfrm>
            <a:off x="2612007" y="2589513"/>
            <a:ext cx="3919987"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Ames, Iowa</a:t>
            </a:r>
            <a:endParaRPr sz="700" b="0" i="0" u="none" strike="noStrike" cap="none">
              <a:solidFill>
                <a:srgbClr val="000000"/>
              </a:solidFill>
              <a:latin typeface="Arial"/>
              <a:ea typeface="Arial"/>
              <a:cs typeface="Arial"/>
              <a:sym typeface="Arial"/>
            </a:endParaRPr>
          </a:p>
        </p:txBody>
      </p:sp>
      <p:sp>
        <p:nvSpPr>
          <p:cNvPr id="127" name="Google Shape;127;p2"/>
          <p:cNvSpPr txBox="1"/>
          <p:nvPr/>
        </p:nvSpPr>
        <p:spPr>
          <a:xfrm>
            <a:off x="3907406" y="3411802"/>
            <a:ext cx="1329300" cy="3324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900"/>
              <a:buFont typeface="Arial"/>
              <a:buNone/>
            </a:pPr>
            <a:r>
              <a:rPr lang="en-US" sz="900" b="0" i="0" u="none" strike="noStrike" cap="none">
                <a:solidFill>
                  <a:srgbClr val="FFFFFF"/>
                </a:solidFill>
                <a:latin typeface="Raleway"/>
                <a:ea typeface="Raleway"/>
                <a:cs typeface="Raleway"/>
                <a:sym typeface="Raleway"/>
              </a:rPr>
              <a:t>Population 58,965,</a:t>
            </a:r>
            <a:endParaRPr sz="900" b="0" i="0" u="none" strike="noStrike" cap="none">
              <a:solidFill>
                <a:srgbClr val="FFFFFF"/>
              </a:solidFill>
              <a:latin typeface="Raleway"/>
              <a:ea typeface="Raleway"/>
              <a:cs typeface="Raleway"/>
              <a:sym typeface="Raleway"/>
            </a:endParaRPr>
          </a:p>
          <a:p>
            <a:pPr marL="0" marR="0" lvl="1" indent="0" algn="ctr" rtl="0">
              <a:lnSpc>
                <a:spcPct val="140000"/>
              </a:lnSpc>
              <a:spcBef>
                <a:spcPts val="0"/>
              </a:spcBef>
              <a:spcAft>
                <a:spcPts val="0"/>
              </a:spcAft>
              <a:buClr>
                <a:srgbClr val="000000"/>
              </a:buClr>
              <a:buSzPts val="900"/>
              <a:buFont typeface="Arial"/>
              <a:buNone/>
            </a:pPr>
            <a:r>
              <a:rPr lang="en-US" sz="900">
                <a:solidFill>
                  <a:srgbClr val="FFFFFF"/>
                </a:solidFill>
                <a:latin typeface="Raleway"/>
                <a:ea typeface="Raleway"/>
                <a:cs typeface="Raleway"/>
                <a:sym typeface="Raleway"/>
              </a:rPr>
              <a:t>U.S. Census Bureau</a:t>
            </a:r>
            <a:endParaRPr sz="900">
              <a:solidFill>
                <a:srgbClr val="FFFFFF"/>
              </a:solidFill>
              <a:latin typeface="Raleway"/>
              <a:ea typeface="Raleway"/>
              <a:cs typeface="Raleway"/>
              <a:sym typeface="Raleway"/>
            </a:endParaRPr>
          </a:p>
        </p:txBody>
      </p:sp>
      <p:sp>
        <p:nvSpPr>
          <p:cNvPr id="128" name="Google Shape;128;p2"/>
          <p:cNvSpPr txBox="1"/>
          <p:nvPr/>
        </p:nvSpPr>
        <p:spPr>
          <a:xfrm>
            <a:off x="4052453" y="1449207"/>
            <a:ext cx="103909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chemeClr val="dk1"/>
                </a:solidFill>
                <a:latin typeface="Arial"/>
                <a:ea typeface="Arial"/>
                <a:cs typeface="Arial"/>
                <a:sym typeface="Arial"/>
              </a:rPr>
              <a:t>2010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386"/>
        <p:cNvGrpSpPr/>
        <p:nvPr/>
      </p:nvGrpSpPr>
      <p:grpSpPr>
        <a:xfrm>
          <a:off x="0" y="0"/>
          <a:ext cx="0" cy="0"/>
          <a:chOff x="0" y="0"/>
          <a:chExt cx="0" cy="0"/>
        </a:xfrm>
      </p:grpSpPr>
      <p:sp>
        <p:nvSpPr>
          <p:cNvPr id="387" name="Google Shape;387;p20"/>
          <p:cNvSpPr txBox="1"/>
          <p:nvPr/>
        </p:nvSpPr>
        <p:spPr>
          <a:xfrm>
            <a:off x="0" y="770338"/>
            <a:ext cx="8761615" cy="4619108"/>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88" name="Google Shape;388;p20"/>
          <p:cNvSpPr txBox="1"/>
          <p:nvPr/>
        </p:nvSpPr>
        <p:spPr>
          <a:xfrm>
            <a:off x="997660" y="153077"/>
            <a:ext cx="7308273"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DFC"/>
                </a:solidFill>
                <a:latin typeface="Marcellus"/>
                <a:ea typeface="Marcellus"/>
                <a:cs typeface="Marcellus"/>
                <a:sym typeface="Marcellus"/>
              </a:rPr>
              <a:t>K-Nearest Neighbors Regressor Model </a:t>
            </a:r>
            <a:endParaRPr sz="2000" b="0" i="0" u="none" strike="noStrike" cap="none">
              <a:solidFill>
                <a:srgbClr val="000000"/>
              </a:solidFill>
              <a:latin typeface="Arial"/>
              <a:ea typeface="Arial"/>
              <a:cs typeface="Arial"/>
              <a:sym typeface="Arial"/>
            </a:endParaRPr>
          </a:p>
        </p:txBody>
      </p:sp>
      <p:sp>
        <p:nvSpPr>
          <p:cNvPr id="389" name="Google Shape;389;p20"/>
          <p:cNvSpPr txBox="1"/>
          <p:nvPr/>
        </p:nvSpPr>
        <p:spPr>
          <a:xfrm>
            <a:off x="5223697" y="1604329"/>
            <a:ext cx="3920303" cy="40241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KNN Regression RMSE </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 Neighbors: 0.23405686642275</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2 Neighbors: 0.21054217941447706</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3 Neighbors: 0.20548274884018689</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4 Neighbors: 0.2067920275398134</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5 Neighbors: 0.20416957386690346</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6 Neighbors: 0.20061281158254307</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7 Neighbors: 0.20295044826961986</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8 Neighbors: 0.2029950516485167</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9 Neighbors: 0.20255122795744027</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10 Neighbors: 0.2040287445662583</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11 Neighbors: 0.2037839686424267</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12 Neighbors: 0.2048289413952637</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13 Neighbors: 0.20538864296318152</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14 Neighbors: 0.20697870283827793</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15 Neighbors: 0.2076969628884134</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16 Neighbors: 0.20865707622585344</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17 Neighbors: 0.20945931412209165</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18 Neighbors: 0.20913361959366603</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19 Neighbors: 0.20814051384155133</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20 Neighbors: 0.21006424394023987</a:t>
            </a:r>
            <a:endParaRPr/>
          </a:p>
          <a:p>
            <a:pPr marL="0" marR="0" lvl="0" indent="0" algn="l" rtl="0">
              <a:lnSpc>
                <a:spcPct val="100000"/>
              </a:lnSpc>
              <a:spcBef>
                <a:spcPts val="0"/>
              </a:spcBef>
              <a:spcAft>
                <a:spcPts val="0"/>
              </a:spcAft>
              <a:buNone/>
            </a:pPr>
            <a:endParaRPr sz="105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None/>
            </a:pPr>
            <a:endParaRPr sz="105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90" name="Google Shape;390;p20" descr="A graph with a line graph&#10;&#10;Description automatically generated"/>
          <p:cNvPicPr preferRelativeResize="0"/>
          <p:nvPr/>
        </p:nvPicPr>
        <p:blipFill rotWithShape="1">
          <a:blip r:embed="rId3">
            <a:alphaModFix/>
          </a:blip>
          <a:srcRect/>
          <a:stretch/>
        </p:blipFill>
        <p:spPr>
          <a:xfrm>
            <a:off x="382385" y="1976826"/>
            <a:ext cx="4639884" cy="288143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91" name="Google Shape;391;p20"/>
          <p:cNvSpPr txBox="1"/>
          <p:nvPr/>
        </p:nvSpPr>
        <p:spPr>
          <a:xfrm>
            <a:off x="235527" y="1604329"/>
            <a:ext cx="483087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Final Model Validation RMSE (logarithmic scale):  0.20061281158254307</a:t>
            </a:r>
            <a:endParaRPr/>
          </a:p>
        </p:txBody>
      </p:sp>
      <p:sp>
        <p:nvSpPr>
          <p:cNvPr id="392" name="Google Shape;392;p20"/>
          <p:cNvSpPr txBox="1"/>
          <p:nvPr/>
        </p:nvSpPr>
        <p:spPr>
          <a:xfrm>
            <a:off x="235527" y="614648"/>
            <a:ext cx="767541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F2F2F2"/>
                </a:solidFill>
                <a:latin typeface="Arial"/>
                <a:ea typeface="Arial"/>
                <a:cs typeface="Arial"/>
                <a:sym typeface="Arial"/>
              </a:rPr>
              <a:t>Performance: </a:t>
            </a:r>
            <a:r>
              <a:rPr lang="en-US" sz="1200" b="0" i="0" u="none" strike="noStrike" cap="none">
                <a:solidFill>
                  <a:srgbClr val="F2F2F2"/>
                </a:solidFill>
                <a:latin typeface="Arial"/>
                <a:ea typeface="Arial"/>
                <a:cs typeface="Arial"/>
                <a:sym typeface="Arial"/>
              </a:rPr>
              <a:t>Lower Performance</a:t>
            </a:r>
            <a:endParaRPr/>
          </a:p>
          <a:p>
            <a:pPr marL="0" marR="0" lvl="0" indent="0" algn="l" rtl="0">
              <a:lnSpc>
                <a:spcPct val="100000"/>
              </a:lnSpc>
              <a:spcBef>
                <a:spcPts val="0"/>
              </a:spcBef>
              <a:spcAft>
                <a:spcPts val="0"/>
              </a:spcAft>
              <a:buNone/>
            </a:pPr>
            <a:endParaRPr sz="120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F2F2F2"/>
                </a:solidFill>
                <a:latin typeface="Arial"/>
                <a:ea typeface="Arial"/>
                <a:cs typeface="Arial"/>
                <a:sym typeface="Arial"/>
              </a:rPr>
              <a:t>Interpretation: </a:t>
            </a:r>
            <a:r>
              <a:rPr lang="en-US" sz="1200" b="0" i="0" u="none" strike="noStrike" cap="none">
                <a:solidFill>
                  <a:srgbClr val="F2F2F2"/>
                </a:solidFill>
                <a:latin typeface="Arial"/>
                <a:ea typeface="Arial"/>
                <a:cs typeface="Arial"/>
                <a:sym typeface="Arial"/>
              </a:rPr>
              <a:t>This model uses feature similarity to predict values of new data points, which indicates it may struggle with high dimensional data or where feature scaling is not adequately managed.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396"/>
        <p:cNvGrpSpPr/>
        <p:nvPr/>
      </p:nvGrpSpPr>
      <p:grpSpPr>
        <a:xfrm>
          <a:off x="0" y="0"/>
          <a:ext cx="0" cy="0"/>
          <a:chOff x="0" y="0"/>
          <a:chExt cx="0" cy="0"/>
        </a:xfrm>
      </p:grpSpPr>
      <p:sp>
        <p:nvSpPr>
          <p:cNvPr id="397" name="Google Shape;397;p21"/>
          <p:cNvSpPr txBox="1"/>
          <p:nvPr/>
        </p:nvSpPr>
        <p:spPr>
          <a:xfrm>
            <a:off x="0" y="770338"/>
            <a:ext cx="8761615" cy="4619108"/>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398" name="Google Shape;398;p21"/>
          <p:cNvSpPr txBox="1"/>
          <p:nvPr/>
        </p:nvSpPr>
        <p:spPr>
          <a:xfrm>
            <a:off x="1175353" y="175250"/>
            <a:ext cx="7308273"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DFC"/>
                </a:solidFill>
                <a:latin typeface="Marcellus"/>
                <a:ea typeface="Marcellus"/>
                <a:cs typeface="Marcellus"/>
                <a:sym typeface="Marcellus"/>
              </a:rPr>
              <a:t>Decision Tree Regression RMSE vs Tree Depth</a:t>
            </a:r>
            <a:endParaRPr sz="2000" b="0" i="0" u="none" strike="noStrike" cap="none">
              <a:solidFill>
                <a:srgbClr val="000000"/>
              </a:solidFill>
              <a:latin typeface="Arial"/>
              <a:ea typeface="Arial"/>
              <a:cs typeface="Arial"/>
              <a:sym typeface="Arial"/>
            </a:endParaRPr>
          </a:p>
        </p:txBody>
      </p:sp>
      <p:pic>
        <p:nvPicPr>
          <p:cNvPr id="399" name="Google Shape;399;p21" descr="A graph with a line graph&#10;&#10;Description automatically generated"/>
          <p:cNvPicPr preferRelativeResize="0"/>
          <p:nvPr/>
        </p:nvPicPr>
        <p:blipFill rotWithShape="1">
          <a:blip r:embed="rId3">
            <a:alphaModFix/>
          </a:blip>
          <a:srcRect/>
          <a:stretch/>
        </p:blipFill>
        <p:spPr>
          <a:xfrm>
            <a:off x="438174" y="1895479"/>
            <a:ext cx="4790160" cy="2930237"/>
          </a:xfrm>
          <a:prstGeom prst="rect">
            <a:avLst/>
          </a:prstGeom>
          <a:noFill/>
          <a:ln>
            <a:noFill/>
          </a:ln>
          <a:effectLst>
            <a:reflection stA="30000" endPos="30000" dist="5000" dir="5400000" sy="-100000" algn="bl" rotWithShape="0"/>
          </a:effectLst>
        </p:spPr>
      </p:pic>
      <p:sp>
        <p:nvSpPr>
          <p:cNvPr id="400" name="Google Shape;400;p21"/>
          <p:cNvSpPr txBox="1"/>
          <p:nvPr/>
        </p:nvSpPr>
        <p:spPr>
          <a:xfrm>
            <a:off x="5243617" y="1429383"/>
            <a:ext cx="3563306" cy="37010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Decision Tree Regression</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1:  0.3521368836643087</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2:  0.28401379937465826</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3:  0.2481311654079464</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4:  0.2288337144508904</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5:  0.2103224178957704</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6:  0.21470401749596218</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7:  0.2121392794141264</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8:  0.20798222834913374</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9:  0.21369103444749274</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10:  0.22193430650619692</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11:  0.22446158449060907</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12:  0.22916193798636852</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13:  0.2195071769978461</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14:  0.22384847264628738</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15:  0.22359163965436166</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16:  0.22957502198964397</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17:  0.21644742708553957</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18:  0.22380577214904987</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19:  0.2161507439971646</a:t>
            </a:r>
            <a:endParaRPr/>
          </a:p>
          <a:p>
            <a:pPr marL="0" marR="0" lvl="0" indent="0" algn="l" rtl="0">
              <a:lnSpc>
                <a:spcPct val="100000"/>
              </a:lnSpc>
              <a:spcBef>
                <a:spcPts val="0"/>
              </a:spcBef>
              <a:spcAft>
                <a:spcPts val="0"/>
              </a:spcAft>
              <a:buNone/>
            </a:pPr>
            <a:r>
              <a:rPr lang="en-US" sz="1000" b="0" i="0" u="none" strike="noStrike" cap="none">
                <a:solidFill>
                  <a:schemeClr val="dk2"/>
                </a:solidFill>
                <a:latin typeface="Arial"/>
                <a:ea typeface="Arial"/>
                <a:cs typeface="Arial"/>
                <a:sym typeface="Arial"/>
              </a:rPr>
              <a:t>Validation RMSE at depth 20:  0.2256964961728966</a:t>
            </a:r>
            <a:endParaRPr/>
          </a:p>
          <a:p>
            <a:pPr marL="0" marR="0" lvl="0" indent="0" algn="l" rtl="0">
              <a:lnSpc>
                <a:spcPct val="100000"/>
              </a:lnSpc>
              <a:spcBef>
                <a:spcPts val="0"/>
              </a:spcBef>
              <a:spcAft>
                <a:spcPts val="0"/>
              </a:spcAft>
              <a:buNone/>
            </a:pPr>
            <a:endParaRPr sz="105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1" name="Google Shape;401;p21"/>
          <p:cNvSpPr txBox="1"/>
          <p:nvPr/>
        </p:nvSpPr>
        <p:spPr>
          <a:xfrm>
            <a:off x="491836" y="665018"/>
            <a:ext cx="795250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F2F2F2"/>
                </a:solidFill>
                <a:latin typeface="Arial"/>
                <a:ea typeface="Arial"/>
                <a:cs typeface="Arial"/>
                <a:sym typeface="Arial"/>
              </a:rPr>
              <a:t>Performance: </a:t>
            </a:r>
            <a:r>
              <a:rPr lang="en-US" sz="1100" b="0" i="0" u="none" strike="noStrike" cap="none">
                <a:solidFill>
                  <a:srgbClr val="F2F2F2"/>
                </a:solidFill>
                <a:latin typeface="Arial"/>
                <a:ea typeface="Arial"/>
                <a:cs typeface="Arial"/>
                <a:sym typeface="Arial"/>
              </a:rPr>
              <a:t>Lower performance among tree-based models. </a:t>
            </a:r>
            <a:endParaRPr/>
          </a:p>
          <a:p>
            <a:pPr marL="0" marR="0" lvl="0" indent="0" algn="l" rtl="0">
              <a:lnSpc>
                <a:spcPct val="100000"/>
              </a:lnSpc>
              <a:spcBef>
                <a:spcPts val="0"/>
              </a:spcBef>
              <a:spcAft>
                <a:spcPts val="0"/>
              </a:spcAft>
              <a:buNone/>
            </a:pPr>
            <a:endParaRPr sz="110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None/>
            </a:pPr>
            <a:r>
              <a:rPr lang="en-US" sz="1100" b="1" i="0" u="none" strike="noStrike" cap="none">
                <a:solidFill>
                  <a:srgbClr val="F2F2F2"/>
                </a:solidFill>
                <a:latin typeface="Arial"/>
                <a:ea typeface="Arial"/>
                <a:cs typeface="Arial"/>
                <a:sym typeface="Arial"/>
              </a:rPr>
              <a:t>Interpretation: </a:t>
            </a:r>
            <a:r>
              <a:rPr lang="en-US" sz="1100" b="0" i="0" u="none" strike="noStrike" cap="none">
                <a:solidFill>
                  <a:srgbClr val="F2F2F2"/>
                </a:solidFill>
                <a:latin typeface="Arial"/>
                <a:ea typeface="Arial"/>
                <a:cs typeface="Arial"/>
                <a:sym typeface="Arial"/>
              </a:rPr>
              <a:t>Prone to overfitting, especially without adequate depth constraints or pruning.  Decision Trees can capture complex patterns but often don’t generalize well. </a:t>
            </a:r>
            <a:endParaRPr/>
          </a:p>
        </p:txBody>
      </p:sp>
      <p:sp>
        <p:nvSpPr>
          <p:cNvPr id="402" name="Google Shape;402;p21"/>
          <p:cNvSpPr txBox="1"/>
          <p:nvPr/>
        </p:nvSpPr>
        <p:spPr>
          <a:xfrm>
            <a:off x="2050802" y="1479981"/>
            <a:ext cx="3699164" cy="4154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rgbClr val="F2F2F2"/>
                </a:solidFill>
                <a:latin typeface="Arial"/>
                <a:ea typeface="Arial"/>
                <a:cs typeface="Arial"/>
                <a:sym typeface="Arial"/>
              </a:rPr>
              <a:t>Model Validation RMSE (logarithmic scale): 0.20798222834913374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406"/>
        <p:cNvGrpSpPr/>
        <p:nvPr/>
      </p:nvGrpSpPr>
      <p:grpSpPr>
        <a:xfrm>
          <a:off x="0" y="0"/>
          <a:ext cx="0" cy="0"/>
          <a:chOff x="0" y="0"/>
          <a:chExt cx="0" cy="0"/>
        </a:xfrm>
      </p:grpSpPr>
      <p:sp>
        <p:nvSpPr>
          <p:cNvPr id="407" name="Google Shape;407;p22"/>
          <p:cNvSpPr txBox="1"/>
          <p:nvPr/>
        </p:nvSpPr>
        <p:spPr>
          <a:xfrm>
            <a:off x="382385" y="919639"/>
            <a:ext cx="8761615" cy="4619108"/>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sp>
        <p:nvSpPr>
          <p:cNvPr id="408" name="Google Shape;408;p22"/>
          <p:cNvSpPr txBox="1"/>
          <p:nvPr/>
        </p:nvSpPr>
        <p:spPr>
          <a:xfrm>
            <a:off x="1161497" y="313136"/>
            <a:ext cx="7308273"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DFC"/>
                </a:solidFill>
                <a:latin typeface="Marcellus"/>
                <a:ea typeface="Marcellus"/>
                <a:cs typeface="Marcellus"/>
                <a:sym typeface="Marcellus"/>
              </a:rPr>
              <a:t>Support Vector Regression (SVR) Model </a:t>
            </a:r>
            <a:endParaRPr sz="2000" b="0" i="0" u="none" strike="noStrike" cap="none">
              <a:solidFill>
                <a:srgbClr val="000000"/>
              </a:solidFill>
              <a:latin typeface="Arial"/>
              <a:ea typeface="Arial"/>
              <a:cs typeface="Arial"/>
              <a:sym typeface="Arial"/>
            </a:endParaRPr>
          </a:p>
        </p:txBody>
      </p:sp>
      <p:sp>
        <p:nvSpPr>
          <p:cNvPr id="409" name="Google Shape;409;p22"/>
          <p:cNvSpPr txBox="1"/>
          <p:nvPr/>
        </p:nvSpPr>
        <p:spPr>
          <a:xfrm>
            <a:off x="235738" y="2228233"/>
            <a:ext cx="4642239" cy="22467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SVR Model </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C=0.01:04.43228288619351873</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C=0.027825594022071243: 0.4322771977527251</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C=0.0774263682681127: 0.4322613912791919</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C=0.21544346900318834: 0.43221741006922215</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C= 0.5994842503189409: 0.43209503936337396</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C=1.6681005372000592: 0.43175461034100365</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C=4.6415888336127775: 0.43081992120251567</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C=12.915496650148826: 0.4281888182606385</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C=35.93813663804626: 0.42111674893938306</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Validation RMSE with: C=100.0: 0.4021488535203938</a:t>
            </a:r>
            <a:endParaRPr/>
          </a:p>
          <a:p>
            <a:pPr marL="0" marR="0" lvl="0" indent="0" algn="l" rtl="0">
              <a:lnSpc>
                <a:spcPct val="100000"/>
              </a:lnSpc>
              <a:spcBef>
                <a:spcPts val="0"/>
              </a:spcBef>
              <a:spcAft>
                <a:spcPts val="0"/>
              </a:spcAft>
              <a:buNone/>
            </a:pPr>
            <a:endParaRPr sz="105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10" name="Google Shape;410;p22" descr="A graph with a line&#10;&#10;Description automatically generated"/>
          <p:cNvPicPr preferRelativeResize="0"/>
          <p:nvPr/>
        </p:nvPicPr>
        <p:blipFill rotWithShape="1">
          <a:blip r:embed="rId3">
            <a:alphaModFix/>
          </a:blip>
          <a:srcRect/>
          <a:stretch/>
        </p:blipFill>
        <p:spPr>
          <a:xfrm>
            <a:off x="5077064" y="2007659"/>
            <a:ext cx="3649867" cy="2687917"/>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411" name="Google Shape;411;p22"/>
          <p:cNvSpPr txBox="1"/>
          <p:nvPr/>
        </p:nvSpPr>
        <p:spPr>
          <a:xfrm>
            <a:off x="953435" y="4414866"/>
            <a:ext cx="2856565"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Final Model Validation RMSE</a:t>
            </a:r>
            <a:endParaRPr/>
          </a:p>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 (logarithmic scale: 0.4021488535203938</a:t>
            </a:r>
            <a:endParaRPr/>
          </a:p>
        </p:txBody>
      </p:sp>
      <p:sp>
        <p:nvSpPr>
          <p:cNvPr id="412" name="Google Shape;412;p22"/>
          <p:cNvSpPr txBox="1"/>
          <p:nvPr/>
        </p:nvSpPr>
        <p:spPr>
          <a:xfrm>
            <a:off x="496016" y="943914"/>
            <a:ext cx="8151967"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F2F2F2"/>
                </a:solidFill>
                <a:latin typeface="Arial"/>
                <a:ea typeface="Arial"/>
                <a:cs typeface="Arial"/>
                <a:sym typeface="Arial"/>
              </a:rPr>
              <a:t>Performance: </a:t>
            </a:r>
            <a:r>
              <a:rPr lang="en-US" sz="1100" b="0" i="0" u="none" strike="noStrike" cap="none">
                <a:solidFill>
                  <a:srgbClr val="F2F2F2"/>
                </a:solidFill>
                <a:latin typeface="Arial"/>
                <a:ea typeface="Arial"/>
                <a:cs typeface="Arial"/>
                <a:sym typeface="Arial"/>
              </a:rPr>
              <a:t>Worst performance. </a:t>
            </a:r>
            <a:endParaRPr/>
          </a:p>
          <a:p>
            <a:pPr marL="0" marR="0" lvl="0" indent="0" algn="l" rtl="0">
              <a:lnSpc>
                <a:spcPct val="100000"/>
              </a:lnSpc>
              <a:spcBef>
                <a:spcPts val="0"/>
              </a:spcBef>
              <a:spcAft>
                <a:spcPts val="0"/>
              </a:spcAft>
              <a:buNone/>
            </a:pPr>
            <a:endParaRPr sz="110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None/>
            </a:pPr>
            <a:r>
              <a:rPr lang="en-US" sz="1100" b="1" i="0" u="none" strike="noStrike" cap="none">
                <a:solidFill>
                  <a:srgbClr val="F2F2F2"/>
                </a:solidFill>
                <a:latin typeface="Arial"/>
                <a:ea typeface="Arial"/>
                <a:cs typeface="Arial"/>
                <a:sym typeface="Arial"/>
              </a:rPr>
              <a:t>Interpretation: </a:t>
            </a:r>
            <a:r>
              <a:rPr lang="en-US" sz="1100" b="0" i="0" u="none" strike="noStrike" cap="none">
                <a:solidFill>
                  <a:srgbClr val="F2F2F2"/>
                </a:solidFill>
                <a:latin typeface="Arial"/>
                <a:ea typeface="Arial"/>
                <a:cs typeface="Arial"/>
                <a:sym typeface="Arial"/>
              </a:rPr>
              <a:t>This model, especially with default settings, many not perform well with large data sets or when features influencing the target are nonlinear. Its high RMSE suggests that it might not have captured the complex relationships in the data effectively.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3"/>
          <p:cNvSpPr txBox="1"/>
          <p:nvPr/>
        </p:nvSpPr>
        <p:spPr>
          <a:xfrm>
            <a:off x="1063256" y="0"/>
            <a:ext cx="622359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a:solidFill>
                  <a:schemeClr val="dk2"/>
                </a:solidFill>
              </a:rPr>
              <a:t>Performance Table</a:t>
            </a:r>
            <a:endParaRPr/>
          </a:p>
        </p:txBody>
      </p:sp>
      <p:pic>
        <p:nvPicPr>
          <p:cNvPr id="418" name="Google Shape;418;p23"/>
          <p:cNvPicPr preferRelativeResize="0"/>
          <p:nvPr/>
        </p:nvPicPr>
        <p:blipFill>
          <a:blip r:embed="rId3">
            <a:alphaModFix/>
          </a:blip>
          <a:stretch>
            <a:fillRect/>
          </a:stretch>
        </p:blipFill>
        <p:spPr>
          <a:xfrm>
            <a:off x="2833325" y="547540"/>
            <a:ext cx="3477342" cy="43770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2707193291e_3_8"/>
          <p:cNvSpPr txBox="1"/>
          <p:nvPr/>
        </p:nvSpPr>
        <p:spPr>
          <a:xfrm>
            <a:off x="1063256" y="0"/>
            <a:ext cx="62235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a:solidFill>
                  <a:schemeClr val="dk2"/>
                </a:solidFill>
              </a:rPr>
              <a:t>Results Summary</a:t>
            </a:r>
            <a:endParaRPr/>
          </a:p>
        </p:txBody>
      </p:sp>
      <p:pic>
        <p:nvPicPr>
          <p:cNvPr id="424" name="Google Shape;424;g2707193291e_3_8"/>
          <p:cNvPicPr preferRelativeResize="0"/>
          <p:nvPr/>
        </p:nvPicPr>
        <p:blipFill>
          <a:blip r:embed="rId3">
            <a:alphaModFix/>
          </a:blip>
          <a:stretch>
            <a:fillRect/>
          </a:stretch>
        </p:blipFill>
        <p:spPr>
          <a:xfrm>
            <a:off x="359325" y="1294000"/>
            <a:ext cx="7896225" cy="2276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2707193291e_3_0"/>
          <p:cNvSpPr txBox="1"/>
          <p:nvPr/>
        </p:nvSpPr>
        <p:spPr>
          <a:xfrm>
            <a:off x="1063256" y="0"/>
            <a:ext cx="62235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chemeClr val="dk2"/>
                </a:solidFill>
                <a:latin typeface="Arial"/>
                <a:ea typeface="Arial"/>
                <a:cs typeface="Arial"/>
                <a:sym typeface="Arial"/>
              </a:rPr>
              <a:t>Histograms Distribution of Sale Prices </a:t>
            </a:r>
            <a:endParaRPr/>
          </a:p>
        </p:txBody>
      </p:sp>
      <p:pic>
        <p:nvPicPr>
          <p:cNvPr id="430" name="Google Shape;430;g2707193291e_3_0" descr="A graph of a distribution of sales&#10;&#10;Description automatically generated"/>
          <p:cNvPicPr preferRelativeResize="0"/>
          <p:nvPr/>
        </p:nvPicPr>
        <p:blipFill rotWithShape="1">
          <a:blip r:embed="rId3">
            <a:alphaModFix/>
          </a:blip>
          <a:srcRect/>
          <a:stretch/>
        </p:blipFill>
        <p:spPr>
          <a:xfrm>
            <a:off x="1844463" y="1470600"/>
            <a:ext cx="5360075" cy="3397151"/>
          </a:xfrm>
          <a:prstGeom prst="rect">
            <a:avLst/>
          </a:prstGeom>
          <a:noFill/>
          <a:ln>
            <a:noFill/>
          </a:ln>
        </p:spPr>
      </p:pic>
      <p:sp>
        <p:nvSpPr>
          <p:cNvPr id="431" name="Google Shape;431;g2707193291e_3_0"/>
          <p:cNvSpPr txBox="1"/>
          <p:nvPr/>
        </p:nvSpPr>
        <p:spPr>
          <a:xfrm>
            <a:off x="3194588" y="1019825"/>
            <a:ext cx="2659800" cy="56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50" b="0" i="0" u="none" strike="noStrike" cap="none">
                <a:solidFill>
                  <a:schemeClr val="dk2"/>
                </a:solidFill>
                <a:latin typeface="Arial"/>
                <a:ea typeface="Arial"/>
                <a:cs typeface="Arial"/>
                <a:sym typeface="Arial"/>
              </a:rPr>
              <a:t>Gradient Boosting Model </a:t>
            </a:r>
            <a:endParaRPr sz="1700"/>
          </a:p>
          <a:p>
            <a:pPr marL="0" marR="0" lvl="0" indent="0" algn="l" rtl="0">
              <a:lnSpc>
                <a:spcPct val="100000"/>
              </a:lnSpc>
              <a:spcBef>
                <a:spcPts val="0"/>
              </a:spcBef>
              <a:spcAft>
                <a:spcPts val="0"/>
              </a:spcAft>
              <a:buNone/>
            </a:pP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2d9cf9668c2_0_2"/>
          <p:cNvSpPr txBox="1"/>
          <p:nvPr/>
        </p:nvSpPr>
        <p:spPr>
          <a:xfrm>
            <a:off x="1063256" y="0"/>
            <a:ext cx="62235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chemeClr val="dk2"/>
                </a:solidFill>
                <a:latin typeface="Arial"/>
                <a:ea typeface="Arial"/>
                <a:cs typeface="Arial"/>
                <a:sym typeface="Arial"/>
              </a:rPr>
              <a:t>Histograms Distribution of Sale Prices </a:t>
            </a:r>
            <a:endParaRPr/>
          </a:p>
        </p:txBody>
      </p:sp>
      <p:pic>
        <p:nvPicPr>
          <p:cNvPr id="437" name="Google Shape;437;g2d9cf9668c2_0_2" descr="A green and black graph&#10;&#10;Description automatically generated"/>
          <p:cNvPicPr preferRelativeResize="0"/>
          <p:nvPr/>
        </p:nvPicPr>
        <p:blipFill rotWithShape="1">
          <a:blip r:embed="rId3">
            <a:alphaModFix/>
          </a:blip>
          <a:srcRect/>
          <a:stretch/>
        </p:blipFill>
        <p:spPr>
          <a:xfrm>
            <a:off x="286900" y="1430477"/>
            <a:ext cx="4220000" cy="3084876"/>
          </a:xfrm>
          <a:prstGeom prst="rect">
            <a:avLst/>
          </a:prstGeom>
          <a:noFill/>
          <a:ln>
            <a:noFill/>
          </a:ln>
        </p:spPr>
      </p:pic>
      <p:pic>
        <p:nvPicPr>
          <p:cNvPr id="438" name="Google Shape;438;g2d9cf9668c2_0_2" descr="A graph of a distribution of sales&#10;&#10;Description automatically generated"/>
          <p:cNvPicPr preferRelativeResize="0"/>
          <p:nvPr/>
        </p:nvPicPr>
        <p:blipFill rotWithShape="1">
          <a:blip r:embed="rId4">
            <a:alphaModFix/>
          </a:blip>
          <a:srcRect/>
          <a:stretch/>
        </p:blipFill>
        <p:spPr>
          <a:xfrm>
            <a:off x="4994375" y="1430475"/>
            <a:ext cx="3955024" cy="3084875"/>
          </a:xfrm>
          <a:prstGeom prst="rect">
            <a:avLst/>
          </a:prstGeom>
          <a:noFill/>
          <a:ln>
            <a:noFill/>
          </a:ln>
        </p:spPr>
      </p:pic>
      <p:sp>
        <p:nvSpPr>
          <p:cNvPr id="439" name="Google Shape;439;g2d9cf9668c2_0_2"/>
          <p:cNvSpPr txBox="1"/>
          <p:nvPr/>
        </p:nvSpPr>
        <p:spPr>
          <a:xfrm>
            <a:off x="1578211" y="1104714"/>
            <a:ext cx="16374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Random Forest Model </a:t>
            </a:r>
            <a:endParaRPr/>
          </a:p>
        </p:txBody>
      </p:sp>
      <p:sp>
        <p:nvSpPr>
          <p:cNvPr id="440" name="Google Shape;440;g2d9cf9668c2_0_2"/>
          <p:cNvSpPr txBox="1"/>
          <p:nvPr/>
        </p:nvSpPr>
        <p:spPr>
          <a:xfrm>
            <a:off x="6005738" y="1071575"/>
            <a:ext cx="1932300" cy="4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a:solidFill>
                  <a:schemeClr val="dk2"/>
                </a:solidFill>
              </a:rPr>
              <a:t>Simple Average Blend Model</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444"/>
        <p:cNvGrpSpPr/>
        <p:nvPr/>
      </p:nvGrpSpPr>
      <p:grpSpPr>
        <a:xfrm>
          <a:off x="0" y="0"/>
          <a:ext cx="0" cy="0"/>
          <a:chOff x="0" y="0"/>
          <a:chExt cx="0" cy="0"/>
        </a:xfrm>
      </p:grpSpPr>
      <p:grpSp>
        <p:nvGrpSpPr>
          <p:cNvPr id="445" name="Google Shape;445;p24"/>
          <p:cNvGrpSpPr/>
          <p:nvPr/>
        </p:nvGrpSpPr>
        <p:grpSpPr>
          <a:xfrm>
            <a:off x="340995" y="-138736"/>
            <a:ext cx="8461980" cy="4825973"/>
            <a:chOff x="0" y="-57150"/>
            <a:chExt cx="812800" cy="463550"/>
          </a:xfrm>
        </p:grpSpPr>
        <p:sp>
          <p:nvSpPr>
            <p:cNvPr id="446" name="Google Shape;446;p24"/>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4"/>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448" name="Google Shape;448;p24"/>
          <p:cNvGrpSpPr/>
          <p:nvPr/>
        </p:nvGrpSpPr>
        <p:grpSpPr>
          <a:xfrm rot="-5400000">
            <a:off x="4548257" y="1349501"/>
            <a:ext cx="3255552" cy="2817550"/>
            <a:chOff x="0" y="-57150"/>
            <a:chExt cx="603014" cy="463550"/>
          </a:xfrm>
        </p:grpSpPr>
        <p:sp>
          <p:nvSpPr>
            <p:cNvPr id="449" name="Google Shape;449;p24"/>
            <p:cNvSpPr/>
            <p:nvPr/>
          </p:nvSpPr>
          <p:spPr>
            <a:xfrm>
              <a:off x="0" y="0"/>
              <a:ext cx="603014" cy="4064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4"/>
            <p:cNvSpPr txBox="1"/>
            <p:nvPr/>
          </p:nvSpPr>
          <p:spPr>
            <a:xfrm>
              <a:off x="0" y="-57150"/>
              <a:ext cx="603014"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451" name="Google Shape;451;p24"/>
          <p:cNvSpPr txBox="1"/>
          <p:nvPr/>
        </p:nvSpPr>
        <p:spPr>
          <a:xfrm>
            <a:off x="514350" y="599477"/>
            <a:ext cx="81153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800"/>
              <a:buFont typeface="Arial"/>
              <a:buNone/>
            </a:pPr>
            <a:r>
              <a:rPr lang="en-US" sz="1800">
                <a:solidFill>
                  <a:srgbClr val="FFFDFC"/>
                </a:solidFill>
                <a:latin typeface="Marcellus"/>
                <a:ea typeface="Marcellus"/>
                <a:cs typeface="Marcellus"/>
                <a:sym typeface="Marcellus"/>
              </a:rPr>
              <a:t>Statistics</a:t>
            </a:r>
            <a:r>
              <a:rPr lang="en-US" sz="1800" b="0" i="0" u="none" strike="noStrike" cap="none">
                <a:solidFill>
                  <a:srgbClr val="FFFDFC"/>
                </a:solidFill>
                <a:latin typeface="Marcellus"/>
                <a:ea typeface="Marcellus"/>
                <a:cs typeface="Marcellus"/>
                <a:sym typeface="Marcellus"/>
              </a:rPr>
              <a:t> Summary </a:t>
            </a:r>
            <a:endParaRPr sz="1800" b="0" i="0" u="none" strike="noStrike" cap="none">
              <a:solidFill>
                <a:srgbClr val="000000"/>
              </a:solidFill>
              <a:latin typeface="Arial"/>
              <a:ea typeface="Arial"/>
              <a:cs typeface="Arial"/>
              <a:sym typeface="Arial"/>
            </a:endParaRPr>
          </a:p>
        </p:txBody>
      </p:sp>
      <p:cxnSp>
        <p:nvCxnSpPr>
          <p:cNvPr id="452" name="Google Shape;452;p24"/>
          <p:cNvCxnSpPr/>
          <p:nvPr/>
        </p:nvCxnSpPr>
        <p:spPr>
          <a:xfrm>
            <a:off x="5122388" y="1946451"/>
            <a:ext cx="2418000" cy="39300"/>
          </a:xfrm>
          <a:prstGeom prst="straightConnector1">
            <a:avLst/>
          </a:prstGeom>
          <a:noFill/>
          <a:ln w="19050" cap="flat" cmpd="sng">
            <a:solidFill>
              <a:srgbClr val="FFFFFF"/>
            </a:solidFill>
            <a:prstDash val="solid"/>
            <a:round/>
            <a:headEnd type="none" w="sm" len="sm"/>
            <a:tailEnd type="none" w="sm" len="sm"/>
          </a:ln>
        </p:spPr>
      </p:cxnSp>
      <p:cxnSp>
        <p:nvCxnSpPr>
          <p:cNvPr id="453" name="Google Shape;453;p24"/>
          <p:cNvCxnSpPr/>
          <p:nvPr/>
        </p:nvCxnSpPr>
        <p:spPr>
          <a:xfrm>
            <a:off x="5144759" y="3547647"/>
            <a:ext cx="2395800" cy="6600"/>
          </a:xfrm>
          <a:prstGeom prst="straightConnector1">
            <a:avLst/>
          </a:prstGeom>
          <a:noFill/>
          <a:ln w="19050" cap="flat" cmpd="sng">
            <a:solidFill>
              <a:srgbClr val="FFFFFF"/>
            </a:solidFill>
            <a:prstDash val="solid"/>
            <a:round/>
            <a:headEnd type="none" w="sm" len="sm"/>
            <a:tailEnd type="none" w="sm" len="sm"/>
          </a:ln>
        </p:spPr>
      </p:cxnSp>
      <p:sp>
        <p:nvSpPr>
          <p:cNvPr id="454" name="Google Shape;454;p24"/>
          <p:cNvSpPr/>
          <p:nvPr/>
        </p:nvSpPr>
        <p:spPr>
          <a:xfrm rot="-5400000">
            <a:off x="992685" y="1690234"/>
            <a:ext cx="3146226" cy="2120392"/>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5" name="Google Shape;455;p24"/>
          <p:cNvCxnSpPr/>
          <p:nvPr/>
        </p:nvCxnSpPr>
        <p:spPr>
          <a:xfrm>
            <a:off x="1478790" y="2021175"/>
            <a:ext cx="2108100" cy="0"/>
          </a:xfrm>
          <a:prstGeom prst="straightConnector1">
            <a:avLst/>
          </a:prstGeom>
          <a:noFill/>
          <a:ln w="19050" cap="flat" cmpd="sng">
            <a:solidFill>
              <a:srgbClr val="FFFFFF"/>
            </a:solidFill>
            <a:prstDash val="solid"/>
            <a:round/>
            <a:headEnd type="none" w="sm" len="sm"/>
            <a:tailEnd type="none" w="sm" len="sm"/>
          </a:ln>
        </p:spPr>
      </p:cxnSp>
      <p:cxnSp>
        <p:nvCxnSpPr>
          <p:cNvPr id="456" name="Google Shape;456;p24"/>
          <p:cNvCxnSpPr/>
          <p:nvPr/>
        </p:nvCxnSpPr>
        <p:spPr>
          <a:xfrm>
            <a:off x="1478790" y="3495387"/>
            <a:ext cx="2108100" cy="0"/>
          </a:xfrm>
          <a:prstGeom prst="straightConnector1">
            <a:avLst/>
          </a:prstGeom>
          <a:noFill/>
          <a:ln w="19050" cap="flat" cmpd="sng">
            <a:solidFill>
              <a:srgbClr val="FFFFFF"/>
            </a:solidFill>
            <a:prstDash val="solid"/>
            <a:round/>
            <a:headEnd type="none" w="sm" len="sm"/>
            <a:tailEnd type="none" w="sm" len="sm"/>
          </a:ln>
        </p:spPr>
      </p:cxnSp>
      <p:sp>
        <p:nvSpPr>
          <p:cNvPr id="457" name="Google Shape;457;p24"/>
          <p:cNvSpPr txBox="1"/>
          <p:nvPr/>
        </p:nvSpPr>
        <p:spPr>
          <a:xfrm>
            <a:off x="1915013" y="1637713"/>
            <a:ext cx="1325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2"/>
                </a:solidFill>
                <a:latin typeface="Arial"/>
                <a:ea typeface="Arial"/>
                <a:cs typeface="Arial"/>
                <a:sym typeface="Arial"/>
              </a:rPr>
              <a:t>Train CSV file </a:t>
            </a:r>
            <a:endParaRPr/>
          </a:p>
        </p:txBody>
      </p:sp>
      <p:sp>
        <p:nvSpPr>
          <p:cNvPr id="458" name="Google Shape;458;p24"/>
          <p:cNvSpPr txBox="1"/>
          <p:nvPr/>
        </p:nvSpPr>
        <p:spPr>
          <a:xfrm>
            <a:off x="1479532" y="2114777"/>
            <a:ext cx="2106600" cy="1546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Count: 1460.000000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Mean: 180921.195890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Std:  79442.502883</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Min:  34900.000000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25%:  129975.000000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 163000.000000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75%:  214000.000000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Max: 755000.000000</a:t>
            </a:r>
            <a:endParaRPr/>
          </a:p>
          <a:p>
            <a:pPr marL="0" marR="0" lvl="0" indent="0" algn="l" rtl="0">
              <a:lnSpc>
                <a:spcPct val="100000"/>
              </a:lnSpc>
              <a:spcBef>
                <a:spcPts val="0"/>
              </a:spcBef>
              <a:spcAft>
                <a:spcPts val="0"/>
              </a:spcAft>
              <a:buNone/>
            </a:pPr>
            <a:endParaRPr sz="1050" b="0" i="0" u="none" strike="noStrike" cap="none">
              <a:solidFill>
                <a:srgbClr val="000000"/>
              </a:solidFill>
              <a:latin typeface="Arial"/>
              <a:ea typeface="Arial"/>
              <a:cs typeface="Arial"/>
              <a:sym typeface="Arial"/>
            </a:endParaRPr>
          </a:p>
        </p:txBody>
      </p:sp>
      <p:sp>
        <p:nvSpPr>
          <p:cNvPr id="459" name="Google Shape;459;p24"/>
          <p:cNvSpPr txBox="1"/>
          <p:nvPr/>
        </p:nvSpPr>
        <p:spPr>
          <a:xfrm>
            <a:off x="5608548" y="1354672"/>
            <a:ext cx="16071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Arial"/>
                <a:ea typeface="Arial"/>
                <a:cs typeface="Arial"/>
                <a:sym typeface="Arial"/>
              </a:rPr>
              <a:t>Lasso Regression CSV file</a:t>
            </a:r>
            <a:endParaRPr/>
          </a:p>
        </p:txBody>
      </p:sp>
      <p:sp>
        <p:nvSpPr>
          <p:cNvPr id="460" name="Google Shape;460;p24"/>
          <p:cNvSpPr txBox="1"/>
          <p:nvPr/>
        </p:nvSpPr>
        <p:spPr>
          <a:xfrm>
            <a:off x="5046516" y="1910653"/>
            <a:ext cx="1488900" cy="1762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Id:</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Count:1459.000000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Mean: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Std:  421.321334</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Min:  1461.000000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25%:  1825.500000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75%: 2554.500000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Max: 2919.000000</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1" name="Google Shape;461;p24"/>
          <p:cNvSpPr txBox="1"/>
          <p:nvPr/>
        </p:nvSpPr>
        <p:spPr>
          <a:xfrm>
            <a:off x="6473334" y="1976952"/>
            <a:ext cx="1152000" cy="1546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SalePrice</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177179.059440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70487.128423</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1512.492405</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127122.665759</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167110.290895</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222194.958299</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592969.596198</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465"/>
        <p:cNvGrpSpPr/>
        <p:nvPr/>
      </p:nvGrpSpPr>
      <p:grpSpPr>
        <a:xfrm>
          <a:off x="0" y="0"/>
          <a:ext cx="0" cy="0"/>
          <a:chOff x="0" y="0"/>
          <a:chExt cx="0" cy="0"/>
        </a:xfrm>
      </p:grpSpPr>
      <p:grpSp>
        <p:nvGrpSpPr>
          <p:cNvPr id="466" name="Google Shape;466;p25"/>
          <p:cNvGrpSpPr/>
          <p:nvPr/>
        </p:nvGrpSpPr>
        <p:grpSpPr>
          <a:xfrm rot="-5400000">
            <a:off x="2733060" y="1408452"/>
            <a:ext cx="3255572" cy="2817553"/>
            <a:chOff x="0" y="-57150"/>
            <a:chExt cx="603014" cy="463550"/>
          </a:xfrm>
        </p:grpSpPr>
        <p:sp>
          <p:nvSpPr>
            <p:cNvPr id="467" name="Google Shape;467;p25"/>
            <p:cNvSpPr/>
            <p:nvPr/>
          </p:nvSpPr>
          <p:spPr>
            <a:xfrm>
              <a:off x="0" y="0"/>
              <a:ext cx="603014" cy="4064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5"/>
            <p:cNvSpPr txBox="1"/>
            <p:nvPr/>
          </p:nvSpPr>
          <p:spPr>
            <a:xfrm>
              <a:off x="0" y="-57150"/>
              <a:ext cx="603014"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469" name="Google Shape;469;p25"/>
          <p:cNvSpPr/>
          <p:nvPr/>
        </p:nvSpPr>
        <p:spPr>
          <a:xfrm>
            <a:off x="245049" y="647135"/>
            <a:ext cx="8462010" cy="4231005"/>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5"/>
          <p:cNvSpPr txBox="1"/>
          <p:nvPr/>
        </p:nvSpPr>
        <p:spPr>
          <a:xfrm>
            <a:off x="514350" y="599477"/>
            <a:ext cx="8115300"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800"/>
              <a:buFont typeface="Arial"/>
              <a:buNone/>
            </a:pPr>
            <a:r>
              <a:rPr lang="en-US" sz="1800" b="0" i="0" u="none" strike="noStrike" cap="none">
                <a:solidFill>
                  <a:srgbClr val="FFFDFC"/>
                </a:solidFill>
                <a:latin typeface="Marcellus"/>
                <a:ea typeface="Marcellus"/>
                <a:cs typeface="Marcellus"/>
                <a:sym typeface="Marcellus"/>
              </a:rPr>
              <a:t>Statistics Summary </a:t>
            </a:r>
            <a:endParaRPr sz="1800" b="0" i="0" u="none" strike="noStrike" cap="none">
              <a:solidFill>
                <a:srgbClr val="000000"/>
              </a:solidFill>
              <a:latin typeface="Arial"/>
              <a:ea typeface="Arial"/>
              <a:cs typeface="Arial"/>
              <a:sym typeface="Arial"/>
            </a:endParaRPr>
          </a:p>
        </p:txBody>
      </p:sp>
      <p:cxnSp>
        <p:nvCxnSpPr>
          <p:cNvPr id="471" name="Google Shape;471;p25"/>
          <p:cNvCxnSpPr/>
          <p:nvPr/>
        </p:nvCxnSpPr>
        <p:spPr>
          <a:xfrm>
            <a:off x="3333429" y="2056497"/>
            <a:ext cx="2418097" cy="15034"/>
          </a:xfrm>
          <a:prstGeom prst="straightConnector1">
            <a:avLst/>
          </a:prstGeom>
          <a:noFill/>
          <a:ln w="19050" cap="flat" cmpd="sng">
            <a:solidFill>
              <a:srgbClr val="FFFFFF"/>
            </a:solidFill>
            <a:prstDash val="solid"/>
            <a:round/>
            <a:headEnd type="none" w="sm" len="sm"/>
            <a:tailEnd type="none" w="sm" len="sm"/>
          </a:ln>
        </p:spPr>
      </p:cxnSp>
      <p:cxnSp>
        <p:nvCxnSpPr>
          <p:cNvPr id="472" name="Google Shape;472;p25"/>
          <p:cNvCxnSpPr/>
          <p:nvPr/>
        </p:nvCxnSpPr>
        <p:spPr>
          <a:xfrm>
            <a:off x="3355800" y="3606914"/>
            <a:ext cx="2395726" cy="6597"/>
          </a:xfrm>
          <a:prstGeom prst="straightConnector1">
            <a:avLst/>
          </a:prstGeom>
          <a:noFill/>
          <a:ln w="19050" cap="flat" cmpd="sng">
            <a:solidFill>
              <a:srgbClr val="FFFFFF"/>
            </a:solidFill>
            <a:prstDash val="solid"/>
            <a:round/>
            <a:headEnd type="none" w="sm" len="sm"/>
            <a:tailEnd type="none" w="sm" len="sm"/>
          </a:ln>
        </p:spPr>
      </p:cxnSp>
      <p:sp>
        <p:nvSpPr>
          <p:cNvPr id="473" name="Google Shape;473;p25"/>
          <p:cNvSpPr/>
          <p:nvPr/>
        </p:nvSpPr>
        <p:spPr>
          <a:xfrm rot="-5400000">
            <a:off x="299265" y="1518068"/>
            <a:ext cx="3146388" cy="2489138"/>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4" name="Google Shape;474;p25"/>
          <p:cNvCxnSpPr/>
          <p:nvPr/>
        </p:nvCxnSpPr>
        <p:spPr>
          <a:xfrm>
            <a:off x="655599" y="2064014"/>
            <a:ext cx="2433720" cy="17674"/>
          </a:xfrm>
          <a:prstGeom prst="straightConnector1">
            <a:avLst/>
          </a:prstGeom>
          <a:noFill/>
          <a:ln w="19050" cap="flat" cmpd="sng">
            <a:solidFill>
              <a:srgbClr val="FFFFFF"/>
            </a:solidFill>
            <a:prstDash val="solid"/>
            <a:round/>
            <a:headEnd type="none" w="sm" len="sm"/>
            <a:tailEnd type="none" w="sm" len="sm"/>
          </a:ln>
        </p:spPr>
      </p:cxnSp>
      <p:cxnSp>
        <p:nvCxnSpPr>
          <p:cNvPr id="475" name="Google Shape;475;p25"/>
          <p:cNvCxnSpPr/>
          <p:nvPr/>
        </p:nvCxnSpPr>
        <p:spPr>
          <a:xfrm rot="10800000" flipH="1">
            <a:off x="718499" y="3594508"/>
            <a:ext cx="2307919" cy="6597"/>
          </a:xfrm>
          <a:prstGeom prst="straightConnector1">
            <a:avLst/>
          </a:prstGeom>
          <a:noFill/>
          <a:ln w="19050" cap="flat" cmpd="sng">
            <a:solidFill>
              <a:srgbClr val="FFFFFF"/>
            </a:solidFill>
            <a:prstDash val="solid"/>
            <a:round/>
            <a:headEnd type="none" w="sm" len="sm"/>
            <a:tailEnd type="none" w="sm" len="sm"/>
          </a:ln>
        </p:spPr>
      </p:cxnSp>
      <p:sp>
        <p:nvSpPr>
          <p:cNvPr id="476" name="Google Shape;476;p25"/>
          <p:cNvSpPr txBox="1"/>
          <p:nvPr/>
        </p:nvSpPr>
        <p:spPr>
          <a:xfrm>
            <a:off x="1040567" y="1431640"/>
            <a:ext cx="176709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Arial"/>
                <a:ea typeface="Arial"/>
                <a:cs typeface="Arial"/>
                <a:sym typeface="Arial"/>
              </a:rPr>
              <a:t>SVR CSV file </a:t>
            </a:r>
            <a:endParaRPr/>
          </a:p>
        </p:txBody>
      </p:sp>
      <p:sp>
        <p:nvSpPr>
          <p:cNvPr id="477" name="Google Shape;477;p25"/>
          <p:cNvSpPr txBox="1"/>
          <p:nvPr/>
        </p:nvSpPr>
        <p:spPr>
          <a:xfrm>
            <a:off x="3768436" y="1403102"/>
            <a:ext cx="160712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Arial"/>
                <a:ea typeface="Arial"/>
                <a:cs typeface="Arial"/>
                <a:sym typeface="Arial"/>
              </a:rPr>
              <a:t>Forest Regressor CSV file</a:t>
            </a:r>
            <a:endParaRPr/>
          </a:p>
        </p:txBody>
      </p:sp>
      <p:sp>
        <p:nvSpPr>
          <p:cNvPr id="478" name="Google Shape;478;p25"/>
          <p:cNvSpPr txBox="1"/>
          <p:nvPr/>
        </p:nvSpPr>
        <p:spPr>
          <a:xfrm>
            <a:off x="3306787" y="2050203"/>
            <a:ext cx="1488934" cy="17620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Id:</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Count:1459.000000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Mean: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Std:  421.321334</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Min:  1461.000000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25%:  1825.500000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75%: 2554.500000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Max: 2919.000000</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25"/>
          <p:cNvSpPr txBox="1"/>
          <p:nvPr/>
        </p:nvSpPr>
        <p:spPr>
          <a:xfrm>
            <a:off x="4614132" y="2054528"/>
            <a:ext cx="1151938" cy="15465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SalePrice</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178757.312003</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71372.729255</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59723.125000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129153.836250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158048.197500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209538.311250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507914.827500</a:t>
            </a:r>
            <a:endParaRPr/>
          </a:p>
        </p:txBody>
      </p:sp>
      <p:sp>
        <p:nvSpPr>
          <p:cNvPr id="480" name="Google Shape;480;p25"/>
          <p:cNvSpPr txBox="1"/>
          <p:nvPr/>
        </p:nvSpPr>
        <p:spPr>
          <a:xfrm>
            <a:off x="622072" y="2050203"/>
            <a:ext cx="1376752" cy="17620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Id:</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Count:1459.000000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Mean: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Std:  421.321334</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Min:  1461.000000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25%:  1825.500000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75%: 2554.500000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Max: 2919.000000</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25"/>
          <p:cNvSpPr txBox="1"/>
          <p:nvPr/>
        </p:nvSpPr>
        <p:spPr>
          <a:xfrm>
            <a:off x="1907112" y="2075924"/>
            <a:ext cx="1151938" cy="15465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SalePrice</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164821.317446</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6220.690832</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152150.168626</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159570.481540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164775.829086</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170042.346979</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177150.228918</a:t>
            </a:r>
            <a:endParaRPr/>
          </a:p>
        </p:txBody>
      </p:sp>
      <p:sp>
        <p:nvSpPr>
          <p:cNvPr id="482" name="Google Shape;482;p25"/>
          <p:cNvSpPr/>
          <p:nvPr/>
        </p:nvSpPr>
        <p:spPr>
          <a:xfrm rot="-5400000">
            <a:off x="5550422" y="1546372"/>
            <a:ext cx="3146388" cy="2489138"/>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5"/>
          <p:cNvSpPr txBox="1"/>
          <p:nvPr/>
        </p:nvSpPr>
        <p:spPr>
          <a:xfrm>
            <a:off x="6382995" y="1403101"/>
            <a:ext cx="160712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Arial"/>
                <a:ea typeface="Arial"/>
                <a:cs typeface="Arial"/>
                <a:sym typeface="Arial"/>
              </a:rPr>
              <a:t>Decision Tree </a:t>
            </a:r>
            <a:endParaRPr/>
          </a:p>
          <a:p>
            <a:pPr marL="0" marR="0" lvl="0" indent="0" algn="ctr" rtl="0">
              <a:lnSpc>
                <a:spcPct val="100000"/>
              </a:lnSpc>
              <a:spcBef>
                <a:spcPts val="0"/>
              </a:spcBef>
              <a:spcAft>
                <a:spcPts val="0"/>
              </a:spcAft>
              <a:buNone/>
            </a:pPr>
            <a:r>
              <a:rPr lang="en-US" sz="1200" b="0" i="0" u="none" strike="noStrike" cap="none">
                <a:solidFill>
                  <a:schemeClr val="dk2"/>
                </a:solidFill>
                <a:latin typeface="Arial"/>
                <a:ea typeface="Arial"/>
                <a:cs typeface="Arial"/>
                <a:sym typeface="Arial"/>
              </a:rPr>
              <a:t>CSV file</a:t>
            </a:r>
            <a:endParaRPr/>
          </a:p>
        </p:txBody>
      </p:sp>
      <p:cxnSp>
        <p:nvCxnSpPr>
          <p:cNvPr id="484" name="Google Shape;484;p25"/>
          <p:cNvCxnSpPr/>
          <p:nvPr/>
        </p:nvCxnSpPr>
        <p:spPr>
          <a:xfrm>
            <a:off x="5905627" y="2058332"/>
            <a:ext cx="2413876" cy="36906"/>
          </a:xfrm>
          <a:prstGeom prst="straightConnector1">
            <a:avLst/>
          </a:prstGeom>
          <a:noFill/>
          <a:ln w="19050" cap="flat" cmpd="sng">
            <a:solidFill>
              <a:srgbClr val="FFFFFF"/>
            </a:solidFill>
            <a:prstDash val="solid"/>
            <a:round/>
            <a:headEnd type="none" w="sm" len="sm"/>
            <a:tailEnd type="none" w="sm" len="sm"/>
          </a:ln>
        </p:spPr>
      </p:cxnSp>
      <p:cxnSp>
        <p:nvCxnSpPr>
          <p:cNvPr id="485" name="Google Shape;485;p25"/>
          <p:cNvCxnSpPr/>
          <p:nvPr/>
        </p:nvCxnSpPr>
        <p:spPr>
          <a:xfrm>
            <a:off x="5941155" y="3594508"/>
            <a:ext cx="2391773" cy="22551"/>
          </a:xfrm>
          <a:prstGeom prst="straightConnector1">
            <a:avLst/>
          </a:prstGeom>
          <a:noFill/>
          <a:ln w="19050" cap="flat" cmpd="sng">
            <a:solidFill>
              <a:srgbClr val="FFFFFF"/>
            </a:solidFill>
            <a:prstDash val="solid"/>
            <a:round/>
            <a:headEnd type="none" w="sm" len="sm"/>
            <a:tailEnd type="none" w="sm" len="sm"/>
          </a:ln>
        </p:spPr>
      </p:cxnSp>
      <p:sp>
        <p:nvSpPr>
          <p:cNvPr id="486" name="Google Shape;486;p25"/>
          <p:cNvSpPr txBox="1"/>
          <p:nvPr/>
        </p:nvSpPr>
        <p:spPr>
          <a:xfrm>
            <a:off x="5855585" y="2050120"/>
            <a:ext cx="1488934" cy="17620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Id:</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Count:1459.000000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Mean: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Std:  421.321334</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Min:  1461.000000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25%:  1825.500000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75%: 2554.500000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Max: 2919.000000</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7" name="Google Shape;487;p25"/>
          <p:cNvSpPr txBox="1"/>
          <p:nvPr/>
        </p:nvSpPr>
        <p:spPr>
          <a:xfrm>
            <a:off x="7167565" y="2095238"/>
            <a:ext cx="1151938" cy="15465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SalePrice</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178935.943480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77175.710269</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57288.888889</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128071.875000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159966.666667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204500.000000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745000.000000</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491"/>
        <p:cNvGrpSpPr/>
        <p:nvPr/>
      </p:nvGrpSpPr>
      <p:grpSpPr>
        <a:xfrm>
          <a:off x="0" y="0"/>
          <a:ext cx="0" cy="0"/>
          <a:chOff x="0" y="0"/>
          <a:chExt cx="0" cy="0"/>
        </a:xfrm>
      </p:grpSpPr>
      <p:grpSp>
        <p:nvGrpSpPr>
          <p:cNvPr id="492" name="Google Shape;492;p26"/>
          <p:cNvGrpSpPr/>
          <p:nvPr/>
        </p:nvGrpSpPr>
        <p:grpSpPr>
          <a:xfrm rot="-5400000">
            <a:off x="2733060" y="1408452"/>
            <a:ext cx="3255572" cy="2817553"/>
            <a:chOff x="0" y="-57150"/>
            <a:chExt cx="603014" cy="463550"/>
          </a:xfrm>
        </p:grpSpPr>
        <p:sp>
          <p:nvSpPr>
            <p:cNvPr id="493" name="Google Shape;493;p26"/>
            <p:cNvSpPr/>
            <p:nvPr/>
          </p:nvSpPr>
          <p:spPr>
            <a:xfrm>
              <a:off x="0" y="0"/>
              <a:ext cx="603014" cy="4064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6"/>
            <p:cNvSpPr txBox="1"/>
            <p:nvPr/>
          </p:nvSpPr>
          <p:spPr>
            <a:xfrm>
              <a:off x="0" y="-57150"/>
              <a:ext cx="603014"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495" name="Google Shape;495;p26"/>
          <p:cNvSpPr/>
          <p:nvPr/>
        </p:nvSpPr>
        <p:spPr>
          <a:xfrm>
            <a:off x="245049" y="647135"/>
            <a:ext cx="8462010" cy="4231005"/>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6"/>
          <p:cNvSpPr txBox="1"/>
          <p:nvPr/>
        </p:nvSpPr>
        <p:spPr>
          <a:xfrm>
            <a:off x="514350" y="599477"/>
            <a:ext cx="8115300" cy="387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1800"/>
              <a:buFont typeface="Arial"/>
              <a:buNone/>
            </a:pPr>
            <a:r>
              <a:rPr lang="en-US" sz="1800" b="0" i="0" u="none" strike="noStrike" cap="none">
                <a:solidFill>
                  <a:srgbClr val="FFFDFC"/>
                </a:solidFill>
                <a:latin typeface="Marcellus"/>
                <a:ea typeface="Marcellus"/>
                <a:cs typeface="Marcellus"/>
                <a:sym typeface="Marcellus"/>
              </a:rPr>
              <a:t>Statistics Summary </a:t>
            </a:r>
            <a:endParaRPr sz="1800" b="0" i="0" u="none" strike="noStrike" cap="none">
              <a:solidFill>
                <a:srgbClr val="000000"/>
              </a:solidFill>
              <a:latin typeface="Arial"/>
              <a:ea typeface="Arial"/>
              <a:cs typeface="Arial"/>
              <a:sym typeface="Arial"/>
            </a:endParaRPr>
          </a:p>
        </p:txBody>
      </p:sp>
      <p:cxnSp>
        <p:nvCxnSpPr>
          <p:cNvPr id="497" name="Google Shape;497;p26"/>
          <p:cNvCxnSpPr/>
          <p:nvPr/>
        </p:nvCxnSpPr>
        <p:spPr>
          <a:xfrm>
            <a:off x="3333429" y="2056497"/>
            <a:ext cx="2418097" cy="15034"/>
          </a:xfrm>
          <a:prstGeom prst="straightConnector1">
            <a:avLst/>
          </a:prstGeom>
          <a:noFill/>
          <a:ln w="19050" cap="flat" cmpd="sng">
            <a:solidFill>
              <a:srgbClr val="FFFFFF"/>
            </a:solidFill>
            <a:prstDash val="solid"/>
            <a:round/>
            <a:headEnd type="none" w="sm" len="sm"/>
            <a:tailEnd type="none" w="sm" len="sm"/>
          </a:ln>
        </p:spPr>
      </p:cxnSp>
      <p:cxnSp>
        <p:nvCxnSpPr>
          <p:cNvPr id="498" name="Google Shape;498;p26"/>
          <p:cNvCxnSpPr/>
          <p:nvPr/>
        </p:nvCxnSpPr>
        <p:spPr>
          <a:xfrm>
            <a:off x="3355800" y="3606914"/>
            <a:ext cx="2395726" cy="6597"/>
          </a:xfrm>
          <a:prstGeom prst="straightConnector1">
            <a:avLst/>
          </a:prstGeom>
          <a:noFill/>
          <a:ln w="19050" cap="flat" cmpd="sng">
            <a:solidFill>
              <a:srgbClr val="FFFFFF"/>
            </a:solidFill>
            <a:prstDash val="solid"/>
            <a:round/>
            <a:headEnd type="none" w="sm" len="sm"/>
            <a:tailEnd type="none" w="sm" len="sm"/>
          </a:ln>
        </p:spPr>
      </p:cxnSp>
      <p:sp>
        <p:nvSpPr>
          <p:cNvPr id="499" name="Google Shape;499;p26"/>
          <p:cNvSpPr/>
          <p:nvPr/>
        </p:nvSpPr>
        <p:spPr>
          <a:xfrm rot="-5400000">
            <a:off x="299265" y="1518068"/>
            <a:ext cx="3146388" cy="2489138"/>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0" name="Google Shape;500;p26"/>
          <p:cNvCxnSpPr/>
          <p:nvPr/>
        </p:nvCxnSpPr>
        <p:spPr>
          <a:xfrm>
            <a:off x="655599" y="2064014"/>
            <a:ext cx="2433720" cy="17674"/>
          </a:xfrm>
          <a:prstGeom prst="straightConnector1">
            <a:avLst/>
          </a:prstGeom>
          <a:noFill/>
          <a:ln w="19050" cap="flat" cmpd="sng">
            <a:solidFill>
              <a:srgbClr val="FFFFFF"/>
            </a:solidFill>
            <a:prstDash val="solid"/>
            <a:round/>
            <a:headEnd type="none" w="sm" len="sm"/>
            <a:tailEnd type="none" w="sm" len="sm"/>
          </a:ln>
        </p:spPr>
      </p:cxnSp>
      <p:cxnSp>
        <p:nvCxnSpPr>
          <p:cNvPr id="501" name="Google Shape;501;p26"/>
          <p:cNvCxnSpPr/>
          <p:nvPr/>
        </p:nvCxnSpPr>
        <p:spPr>
          <a:xfrm rot="10800000" flipH="1">
            <a:off x="718499" y="3594508"/>
            <a:ext cx="2307919" cy="6597"/>
          </a:xfrm>
          <a:prstGeom prst="straightConnector1">
            <a:avLst/>
          </a:prstGeom>
          <a:noFill/>
          <a:ln w="19050" cap="flat" cmpd="sng">
            <a:solidFill>
              <a:srgbClr val="FFFFFF"/>
            </a:solidFill>
            <a:prstDash val="solid"/>
            <a:round/>
            <a:headEnd type="none" w="sm" len="sm"/>
            <a:tailEnd type="none" w="sm" len="sm"/>
          </a:ln>
        </p:spPr>
      </p:cxnSp>
      <p:sp>
        <p:nvSpPr>
          <p:cNvPr id="502" name="Google Shape;502;p26"/>
          <p:cNvSpPr txBox="1"/>
          <p:nvPr/>
        </p:nvSpPr>
        <p:spPr>
          <a:xfrm>
            <a:off x="1040567" y="1431640"/>
            <a:ext cx="176709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Arial"/>
                <a:ea typeface="Arial"/>
                <a:cs typeface="Arial"/>
                <a:sym typeface="Arial"/>
              </a:rPr>
              <a:t>Linear Regression CSV file </a:t>
            </a:r>
            <a:endParaRPr/>
          </a:p>
        </p:txBody>
      </p:sp>
      <p:sp>
        <p:nvSpPr>
          <p:cNvPr id="503" name="Google Shape;503;p26"/>
          <p:cNvSpPr txBox="1"/>
          <p:nvPr/>
        </p:nvSpPr>
        <p:spPr>
          <a:xfrm>
            <a:off x="3768436" y="1403102"/>
            <a:ext cx="160712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Arial"/>
                <a:ea typeface="Arial"/>
                <a:cs typeface="Arial"/>
                <a:sym typeface="Arial"/>
              </a:rPr>
              <a:t>Gradient Boosting CSV file</a:t>
            </a:r>
            <a:endParaRPr/>
          </a:p>
        </p:txBody>
      </p:sp>
      <p:sp>
        <p:nvSpPr>
          <p:cNvPr id="504" name="Google Shape;504;p26"/>
          <p:cNvSpPr txBox="1"/>
          <p:nvPr/>
        </p:nvSpPr>
        <p:spPr>
          <a:xfrm>
            <a:off x="3306787" y="2050203"/>
            <a:ext cx="1488934" cy="17620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Id:</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Count:1459.000000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Mean: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Std:  421.321334</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Min:  1461.000000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25%:  1825.500000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75%: 2554.500000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Max: 2919.000000</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5" name="Google Shape;505;p26"/>
          <p:cNvSpPr txBox="1"/>
          <p:nvPr/>
        </p:nvSpPr>
        <p:spPr>
          <a:xfrm>
            <a:off x="4614132" y="2054528"/>
            <a:ext cx="1151938" cy="15465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SalePrice</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179160.223448</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75159.616047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129071.970386</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129071.970386</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158581.564711</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209158.547107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525118.711385</a:t>
            </a:r>
            <a:endParaRPr/>
          </a:p>
        </p:txBody>
      </p:sp>
      <p:sp>
        <p:nvSpPr>
          <p:cNvPr id="506" name="Google Shape;506;p26"/>
          <p:cNvSpPr txBox="1"/>
          <p:nvPr/>
        </p:nvSpPr>
        <p:spPr>
          <a:xfrm>
            <a:off x="622072" y="2050203"/>
            <a:ext cx="1376752" cy="17620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Id:</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Count:1459.000000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Mean: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Std:  421.321334</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Min:  1461.000000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25%:  1825.500000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75%: 2554.500000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Max: 2919.000000</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7" name="Google Shape;507;p26"/>
          <p:cNvSpPr txBox="1"/>
          <p:nvPr/>
        </p:nvSpPr>
        <p:spPr>
          <a:xfrm>
            <a:off x="1907112" y="2075924"/>
            <a:ext cx="1151938" cy="15465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SalePrice</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177180.223345</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70487.772118</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1495.907874</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127085.650626</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167125.626787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222199.199332</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593024.130582</a:t>
            </a:r>
            <a:endParaRPr/>
          </a:p>
        </p:txBody>
      </p:sp>
      <p:sp>
        <p:nvSpPr>
          <p:cNvPr id="508" name="Google Shape;508;p26"/>
          <p:cNvSpPr/>
          <p:nvPr/>
        </p:nvSpPr>
        <p:spPr>
          <a:xfrm rot="-5400000">
            <a:off x="5550422" y="1546372"/>
            <a:ext cx="3146388" cy="2489138"/>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6"/>
          <p:cNvSpPr txBox="1"/>
          <p:nvPr/>
        </p:nvSpPr>
        <p:spPr>
          <a:xfrm>
            <a:off x="6382995" y="1403101"/>
            <a:ext cx="160712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Arial"/>
                <a:ea typeface="Arial"/>
                <a:cs typeface="Arial"/>
                <a:sym typeface="Arial"/>
              </a:rPr>
              <a:t>Random Forest</a:t>
            </a:r>
            <a:endParaRPr/>
          </a:p>
          <a:p>
            <a:pPr marL="0" marR="0" lvl="0" indent="0" algn="ctr" rtl="0">
              <a:lnSpc>
                <a:spcPct val="100000"/>
              </a:lnSpc>
              <a:spcBef>
                <a:spcPts val="0"/>
              </a:spcBef>
              <a:spcAft>
                <a:spcPts val="0"/>
              </a:spcAft>
              <a:buNone/>
            </a:pPr>
            <a:r>
              <a:rPr lang="en-US" sz="1200" b="0" i="0" u="none" strike="noStrike" cap="none">
                <a:solidFill>
                  <a:schemeClr val="dk2"/>
                </a:solidFill>
                <a:latin typeface="Arial"/>
                <a:ea typeface="Arial"/>
                <a:cs typeface="Arial"/>
                <a:sym typeface="Arial"/>
              </a:rPr>
              <a:t> CSV File </a:t>
            </a:r>
            <a:endParaRPr/>
          </a:p>
        </p:txBody>
      </p:sp>
      <p:cxnSp>
        <p:nvCxnSpPr>
          <p:cNvPr id="510" name="Google Shape;510;p26"/>
          <p:cNvCxnSpPr/>
          <p:nvPr/>
        </p:nvCxnSpPr>
        <p:spPr>
          <a:xfrm>
            <a:off x="5905627" y="2058332"/>
            <a:ext cx="2413876" cy="36906"/>
          </a:xfrm>
          <a:prstGeom prst="straightConnector1">
            <a:avLst/>
          </a:prstGeom>
          <a:noFill/>
          <a:ln w="19050" cap="flat" cmpd="sng">
            <a:solidFill>
              <a:srgbClr val="FFFFFF"/>
            </a:solidFill>
            <a:prstDash val="solid"/>
            <a:round/>
            <a:headEnd type="none" w="sm" len="sm"/>
            <a:tailEnd type="none" w="sm" len="sm"/>
          </a:ln>
        </p:spPr>
      </p:cxnSp>
      <p:cxnSp>
        <p:nvCxnSpPr>
          <p:cNvPr id="511" name="Google Shape;511;p26"/>
          <p:cNvCxnSpPr/>
          <p:nvPr/>
        </p:nvCxnSpPr>
        <p:spPr>
          <a:xfrm>
            <a:off x="5941155" y="3594508"/>
            <a:ext cx="2391773" cy="22551"/>
          </a:xfrm>
          <a:prstGeom prst="straightConnector1">
            <a:avLst/>
          </a:prstGeom>
          <a:noFill/>
          <a:ln w="19050" cap="flat" cmpd="sng">
            <a:solidFill>
              <a:srgbClr val="FFFFFF"/>
            </a:solidFill>
            <a:prstDash val="solid"/>
            <a:round/>
            <a:headEnd type="none" w="sm" len="sm"/>
            <a:tailEnd type="none" w="sm" len="sm"/>
          </a:ln>
        </p:spPr>
      </p:cxnSp>
      <p:sp>
        <p:nvSpPr>
          <p:cNvPr id="512" name="Google Shape;512;p26"/>
          <p:cNvSpPr txBox="1"/>
          <p:nvPr/>
        </p:nvSpPr>
        <p:spPr>
          <a:xfrm>
            <a:off x="5855585" y="2050120"/>
            <a:ext cx="1488934" cy="17620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Id:</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Count:1459.000000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Mean: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Std:  421.321334</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Min:  1461.000000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25%:  1825.500000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75%: 2554.500000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Max: 2919.000000</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13" name="Google Shape;513;p26"/>
          <p:cNvSpPr txBox="1"/>
          <p:nvPr/>
        </p:nvSpPr>
        <p:spPr>
          <a:xfrm>
            <a:off x="7167565" y="2095238"/>
            <a:ext cx="1151938" cy="15465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SalePrice</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178634.571177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71277.477837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58064.833333</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129201.886667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158674.326667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209450.581667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505320.830000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05B44"/>
        </a:solidFill>
        <a:effectLst/>
      </p:bgPr>
    </p:bg>
    <p:spTree>
      <p:nvGrpSpPr>
        <p:cNvPr id="1" name="Shape 132"/>
        <p:cNvGrpSpPr/>
        <p:nvPr/>
      </p:nvGrpSpPr>
      <p:grpSpPr>
        <a:xfrm>
          <a:off x="0" y="0"/>
          <a:ext cx="0" cy="0"/>
          <a:chOff x="0" y="0"/>
          <a:chExt cx="0" cy="0"/>
        </a:xfrm>
      </p:grpSpPr>
      <p:grpSp>
        <p:nvGrpSpPr>
          <p:cNvPr id="133" name="Google Shape;133;p3"/>
          <p:cNvGrpSpPr/>
          <p:nvPr/>
        </p:nvGrpSpPr>
        <p:grpSpPr>
          <a:xfrm>
            <a:off x="340995" y="12354"/>
            <a:ext cx="8462010" cy="4825990"/>
            <a:chOff x="0" y="-57150"/>
            <a:chExt cx="812800" cy="463550"/>
          </a:xfrm>
        </p:grpSpPr>
        <p:sp>
          <p:nvSpPr>
            <p:cNvPr id="134" name="Google Shape;134;p3"/>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334247"/>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3"/>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36" name="Google Shape;136;p3"/>
          <p:cNvSpPr txBox="1"/>
          <p:nvPr/>
        </p:nvSpPr>
        <p:spPr>
          <a:xfrm>
            <a:off x="2021484" y="706704"/>
            <a:ext cx="5101034" cy="6889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Table Of Contents</a:t>
            </a:r>
            <a:endParaRPr sz="700" b="0" i="0" u="none" strike="noStrike" cap="none">
              <a:solidFill>
                <a:srgbClr val="000000"/>
              </a:solidFill>
              <a:latin typeface="Arial"/>
              <a:ea typeface="Arial"/>
              <a:cs typeface="Arial"/>
              <a:sym typeface="Arial"/>
            </a:endParaRPr>
          </a:p>
        </p:txBody>
      </p:sp>
      <p:cxnSp>
        <p:nvCxnSpPr>
          <p:cNvPr id="137" name="Google Shape;137;p3"/>
          <p:cNvCxnSpPr/>
          <p:nvPr/>
        </p:nvCxnSpPr>
        <p:spPr>
          <a:xfrm>
            <a:off x="400050" y="3009900"/>
            <a:ext cx="8346783" cy="0"/>
          </a:xfrm>
          <a:prstGeom prst="straightConnector1">
            <a:avLst/>
          </a:prstGeom>
          <a:noFill/>
          <a:ln w="19050" cap="flat" cmpd="sng">
            <a:solidFill>
              <a:srgbClr val="FFFFFF"/>
            </a:solidFill>
            <a:prstDash val="solid"/>
            <a:round/>
            <a:headEnd type="none" w="sm" len="sm"/>
            <a:tailEnd type="none" w="sm" len="sm"/>
          </a:ln>
        </p:spPr>
      </p:cxnSp>
      <p:sp>
        <p:nvSpPr>
          <p:cNvPr id="138" name="Google Shape;138;p3"/>
          <p:cNvSpPr txBox="1"/>
          <p:nvPr/>
        </p:nvSpPr>
        <p:spPr>
          <a:xfrm>
            <a:off x="904103" y="3224213"/>
            <a:ext cx="1682400" cy="353943"/>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300"/>
              <a:buFont typeface="Arial"/>
              <a:buNone/>
            </a:pPr>
            <a:r>
              <a:rPr lang="en-US" sz="1300" b="0" i="0" u="none" strike="noStrike" cap="none">
                <a:solidFill>
                  <a:srgbClr val="FFFDFC"/>
                </a:solidFill>
                <a:latin typeface="Raleway"/>
                <a:ea typeface="Raleway"/>
                <a:cs typeface="Raleway"/>
                <a:sym typeface="Raleway"/>
              </a:rPr>
              <a:t>Introductions</a:t>
            </a:r>
            <a:endParaRPr/>
          </a:p>
          <a:p>
            <a:pPr marL="0" marR="0" lvl="0" indent="0" algn="ctr" rtl="0">
              <a:lnSpc>
                <a:spcPct val="115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139" name="Google Shape;139;p3"/>
          <p:cNvSpPr txBox="1"/>
          <p:nvPr/>
        </p:nvSpPr>
        <p:spPr>
          <a:xfrm>
            <a:off x="1185059" y="3524351"/>
            <a:ext cx="1120488" cy="387798"/>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900"/>
              <a:buFont typeface="Arial"/>
              <a:buNone/>
            </a:pPr>
            <a:r>
              <a:rPr lang="en-US" sz="900" b="0" i="0" u="none" strike="noStrike" cap="none">
                <a:solidFill>
                  <a:srgbClr val="FFFFFF"/>
                </a:solidFill>
                <a:latin typeface="Raleway"/>
                <a:ea typeface="Raleway"/>
                <a:cs typeface="Raleway"/>
                <a:sym typeface="Raleway"/>
              </a:rPr>
              <a:t>Introduce the team Project Overview . </a:t>
            </a:r>
            <a:endParaRPr sz="700" b="0" i="0" u="none" strike="noStrike" cap="none">
              <a:solidFill>
                <a:srgbClr val="000000"/>
              </a:solidFill>
              <a:latin typeface="Arial"/>
              <a:ea typeface="Arial"/>
              <a:cs typeface="Arial"/>
              <a:sym typeface="Arial"/>
            </a:endParaRPr>
          </a:p>
        </p:txBody>
      </p:sp>
      <p:grpSp>
        <p:nvGrpSpPr>
          <p:cNvPr id="140" name="Google Shape;140;p3"/>
          <p:cNvGrpSpPr/>
          <p:nvPr/>
        </p:nvGrpSpPr>
        <p:grpSpPr>
          <a:xfrm>
            <a:off x="1432698" y="2531403"/>
            <a:ext cx="650595" cy="650595"/>
            <a:chOff x="0" y="0"/>
            <a:chExt cx="812800" cy="812800"/>
          </a:xfrm>
        </p:grpSpPr>
        <p:sp>
          <p:nvSpPr>
            <p:cNvPr id="141" name="Google Shape;141;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43" name="Google Shape;143;p3"/>
          <p:cNvSpPr txBox="1"/>
          <p:nvPr/>
        </p:nvSpPr>
        <p:spPr>
          <a:xfrm>
            <a:off x="1585526" y="2617974"/>
            <a:ext cx="331500" cy="2616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700"/>
              <a:buFont typeface="Arial"/>
              <a:buNone/>
            </a:pPr>
            <a:r>
              <a:rPr lang="en-US" sz="1700" b="0" i="0" u="none" strike="noStrike" cap="none">
                <a:solidFill>
                  <a:srgbClr val="FFFDFC"/>
                </a:solidFill>
                <a:latin typeface="Marcellus"/>
                <a:ea typeface="Marcellus"/>
                <a:cs typeface="Marcellus"/>
                <a:sym typeface="Marcellus"/>
              </a:rPr>
              <a:t>01.</a:t>
            </a:r>
            <a:endParaRPr sz="700" b="0" i="0" u="none" strike="noStrike" cap="none">
              <a:solidFill>
                <a:srgbClr val="000000"/>
              </a:solidFill>
              <a:latin typeface="Arial"/>
              <a:ea typeface="Arial"/>
              <a:cs typeface="Arial"/>
              <a:sym typeface="Arial"/>
            </a:endParaRPr>
          </a:p>
        </p:txBody>
      </p:sp>
      <p:sp>
        <p:nvSpPr>
          <p:cNvPr id="144" name="Google Shape;144;p3"/>
          <p:cNvSpPr txBox="1"/>
          <p:nvPr/>
        </p:nvSpPr>
        <p:spPr>
          <a:xfrm>
            <a:off x="4763555" y="3224213"/>
            <a:ext cx="1682400" cy="230063"/>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300"/>
              <a:buFont typeface="Arial"/>
              <a:buNone/>
            </a:pPr>
            <a:r>
              <a:rPr lang="en-US" sz="1300" b="0" i="0" u="none" strike="noStrike" cap="none">
                <a:solidFill>
                  <a:srgbClr val="FFFDFC"/>
                </a:solidFill>
                <a:latin typeface="Raleway"/>
                <a:ea typeface="Raleway"/>
                <a:cs typeface="Raleway"/>
                <a:sym typeface="Raleway"/>
              </a:rPr>
              <a:t>Analysis </a:t>
            </a:r>
            <a:endParaRPr sz="700" b="0" i="0" u="none" strike="noStrike" cap="none">
              <a:solidFill>
                <a:srgbClr val="000000"/>
              </a:solidFill>
              <a:latin typeface="Arial"/>
              <a:ea typeface="Arial"/>
              <a:cs typeface="Arial"/>
              <a:sym typeface="Arial"/>
            </a:endParaRPr>
          </a:p>
        </p:txBody>
      </p:sp>
      <p:sp>
        <p:nvSpPr>
          <p:cNvPr id="145" name="Google Shape;145;p3"/>
          <p:cNvSpPr txBox="1"/>
          <p:nvPr/>
        </p:nvSpPr>
        <p:spPr>
          <a:xfrm>
            <a:off x="5115220" y="3489470"/>
            <a:ext cx="1120500" cy="3324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900"/>
              <a:buFont typeface="Arial"/>
              <a:buNone/>
            </a:pPr>
            <a:r>
              <a:rPr lang="en-US" sz="900">
                <a:solidFill>
                  <a:srgbClr val="FFFFFF"/>
                </a:solidFill>
                <a:latin typeface="Raleway"/>
                <a:ea typeface="Raleway"/>
                <a:cs typeface="Raleway"/>
                <a:sym typeface="Raleway"/>
              </a:rPr>
              <a:t>Predicting </a:t>
            </a:r>
            <a:r>
              <a:rPr lang="en-US" sz="900" b="0" i="0" u="none" strike="noStrike" cap="none">
                <a:solidFill>
                  <a:srgbClr val="FFFFFF"/>
                </a:solidFill>
                <a:latin typeface="Raleway"/>
                <a:ea typeface="Raleway"/>
                <a:cs typeface="Raleway"/>
                <a:sym typeface="Raleway"/>
              </a:rPr>
              <a:t>Hou</a:t>
            </a:r>
            <a:r>
              <a:rPr lang="en-US" sz="900">
                <a:solidFill>
                  <a:srgbClr val="FFFFFF"/>
                </a:solidFill>
                <a:latin typeface="Raleway"/>
                <a:ea typeface="Raleway"/>
                <a:cs typeface="Raleway"/>
                <a:sym typeface="Raleway"/>
              </a:rPr>
              <a:t>se</a:t>
            </a:r>
            <a:r>
              <a:rPr lang="en-US" sz="900" b="0" i="0" u="none" strike="noStrike" cap="none">
                <a:solidFill>
                  <a:srgbClr val="FFFFFF"/>
                </a:solidFill>
                <a:latin typeface="Raleway"/>
                <a:ea typeface="Raleway"/>
                <a:cs typeface="Raleway"/>
                <a:sym typeface="Raleway"/>
              </a:rPr>
              <a:t> prices</a:t>
            </a:r>
            <a:endParaRPr sz="700" b="0" i="0" u="none" strike="noStrike" cap="none">
              <a:solidFill>
                <a:srgbClr val="000000"/>
              </a:solidFill>
              <a:latin typeface="Arial"/>
              <a:ea typeface="Arial"/>
              <a:cs typeface="Arial"/>
              <a:sym typeface="Arial"/>
            </a:endParaRPr>
          </a:p>
        </p:txBody>
      </p:sp>
      <p:grpSp>
        <p:nvGrpSpPr>
          <p:cNvPr id="146" name="Google Shape;146;p3"/>
          <p:cNvGrpSpPr/>
          <p:nvPr/>
        </p:nvGrpSpPr>
        <p:grpSpPr>
          <a:xfrm>
            <a:off x="5320810" y="2554277"/>
            <a:ext cx="650595" cy="650595"/>
            <a:chOff x="0" y="0"/>
            <a:chExt cx="812800" cy="812800"/>
          </a:xfrm>
        </p:grpSpPr>
        <p:sp>
          <p:nvSpPr>
            <p:cNvPr id="147" name="Google Shape;147;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49" name="Google Shape;149;p3"/>
          <p:cNvSpPr txBox="1"/>
          <p:nvPr/>
        </p:nvSpPr>
        <p:spPr>
          <a:xfrm>
            <a:off x="5440518" y="2627021"/>
            <a:ext cx="469893" cy="290412"/>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700"/>
              <a:buFont typeface="Arial"/>
              <a:buNone/>
            </a:pPr>
            <a:r>
              <a:rPr lang="en-US" sz="1700" b="0" i="0" u="none" strike="noStrike" cap="none">
                <a:solidFill>
                  <a:srgbClr val="FFFDFC"/>
                </a:solidFill>
                <a:latin typeface="Marcellus"/>
                <a:ea typeface="Marcellus"/>
                <a:cs typeface="Marcellus"/>
                <a:sym typeface="Marcellus"/>
              </a:rPr>
              <a:t>03.</a:t>
            </a:r>
            <a:endParaRPr sz="700" b="0" i="0" u="none" strike="noStrike" cap="none">
              <a:solidFill>
                <a:srgbClr val="000000"/>
              </a:solidFill>
              <a:latin typeface="Arial"/>
              <a:ea typeface="Arial"/>
              <a:cs typeface="Arial"/>
              <a:sym typeface="Arial"/>
            </a:endParaRPr>
          </a:p>
        </p:txBody>
      </p:sp>
      <p:sp>
        <p:nvSpPr>
          <p:cNvPr id="150" name="Google Shape;150;p3"/>
          <p:cNvSpPr txBox="1"/>
          <p:nvPr/>
        </p:nvSpPr>
        <p:spPr>
          <a:xfrm>
            <a:off x="2738965" y="1852613"/>
            <a:ext cx="1682400" cy="230063"/>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300"/>
              <a:buFont typeface="Arial"/>
              <a:buNone/>
            </a:pPr>
            <a:r>
              <a:rPr lang="en-US" sz="1300" b="0" i="0" u="none" strike="noStrike" cap="none">
                <a:solidFill>
                  <a:srgbClr val="FFFDFC"/>
                </a:solidFill>
                <a:latin typeface="Raleway"/>
                <a:ea typeface="Raleway"/>
                <a:cs typeface="Raleway"/>
                <a:sym typeface="Raleway"/>
              </a:rPr>
              <a:t>Data Collection</a:t>
            </a:r>
            <a:endParaRPr sz="700" b="0" i="0" u="none" strike="noStrike" cap="none">
              <a:solidFill>
                <a:srgbClr val="000000"/>
              </a:solidFill>
              <a:latin typeface="Arial"/>
              <a:ea typeface="Arial"/>
              <a:cs typeface="Arial"/>
              <a:sym typeface="Arial"/>
            </a:endParaRPr>
          </a:p>
        </p:txBody>
      </p:sp>
      <p:sp>
        <p:nvSpPr>
          <p:cNvPr id="151" name="Google Shape;151;p3"/>
          <p:cNvSpPr txBox="1"/>
          <p:nvPr/>
        </p:nvSpPr>
        <p:spPr>
          <a:xfrm>
            <a:off x="2908114" y="2082676"/>
            <a:ext cx="1392133" cy="193899"/>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900"/>
              <a:buFont typeface="Arial"/>
              <a:buNone/>
            </a:pPr>
            <a:r>
              <a:rPr lang="en-US" sz="900" b="0" i="0" u="none" strike="noStrike" cap="none">
                <a:solidFill>
                  <a:srgbClr val="FFFFFF"/>
                </a:solidFill>
                <a:latin typeface="Raleway"/>
                <a:ea typeface="Raleway"/>
                <a:cs typeface="Raleway"/>
                <a:sym typeface="Raleway"/>
              </a:rPr>
              <a:t>Talk about the process</a:t>
            </a:r>
            <a:endParaRPr sz="700" b="0" i="0" u="none" strike="noStrike" cap="none">
              <a:solidFill>
                <a:srgbClr val="000000"/>
              </a:solidFill>
              <a:latin typeface="Arial"/>
              <a:ea typeface="Arial"/>
              <a:cs typeface="Arial"/>
              <a:sym typeface="Arial"/>
            </a:endParaRPr>
          </a:p>
        </p:txBody>
      </p:sp>
      <p:grpSp>
        <p:nvGrpSpPr>
          <p:cNvPr id="152" name="Google Shape;152;p3"/>
          <p:cNvGrpSpPr/>
          <p:nvPr/>
        </p:nvGrpSpPr>
        <p:grpSpPr>
          <a:xfrm>
            <a:off x="3278884" y="2756979"/>
            <a:ext cx="650595" cy="650595"/>
            <a:chOff x="0" y="0"/>
            <a:chExt cx="812800" cy="812800"/>
          </a:xfrm>
        </p:grpSpPr>
        <p:sp>
          <p:nvSpPr>
            <p:cNvPr id="153" name="Google Shape;153;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55" name="Google Shape;155;p3"/>
          <p:cNvSpPr txBox="1"/>
          <p:nvPr/>
        </p:nvSpPr>
        <p:spPr>
          <a:xfrm>
            <a:off x="3414555" y="2948315"/>
            <a:ext cx="388800" cy="2616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700"/>
              <a:buFont typeface="Arial"/>
              <a:buNone/>
            </a:pPr>
            <a:r>
              <a:rPr lang="en-US" sz="1700" b="0" i="0" u="none" strike="noStrike" cap="none">
                <a:solidFill>
                  <a:srgbClr val="FFFDFC"/>
                </a:solidFill>
                <a:latin typeface="Marcellus"/>
                <a:ea typeface="Marcellus"/>
                <a:cs typeface="Marcellus"/>
                <a:sym typeface="Marcellus"/>
              </a:rPr>
              <a:t>02.</a:t>
            </a:r>
            <a:endParaRPr sz="700" b="0" i="0" u="none" strike="noStrike" cap="none">
              <a:solidFill>
                <a:srgbClr val="000000"/>
              </a:solidFill>
              <a:latin typeface="Arial"/>
              <a:ea typeface="Arial"/>
              <a:cs typeface="Arial"/>
              <a:sym typeface="Arial"/>
            </a:endParaRPr>
          </a:p>
        </p:txBody>
      </p:sp>
      <p:sp>
        <p:nvSpPr>
          <p:cNvPr id="156" name="Google Shape;156;p3"/>
          <p:cNvSpPr txBox="1"/>
          <p:nvPr/>
        </p:nvSpPr>
        <p:spPr>
          <a:xfrm>
            <a:off x="7015972" y="1852613"/>
            <a:ext cx="1226700" cy="230063"/>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300"/>
              <a:buFont typeface="Arial"/>
              <a:buNone/>
            </a:pPr>
            <a:r>
              <a:rPr lang="en-US" sz="1300" b="0" i="0" u="none" strike="noStrike" cap="none">
                <a:solidFill>
                  <a:srgbClr val="FFFDFC"/>
                </a:solidFill>
                <a:latin typeface="Raleway"/>
                <a:ea typeface="Raleway"/>
                <a:cs typeface="Raleway"/>
                <a:sym typeface="Raleway"/>
              </a:rPr>
              <a:t>Visualization</a:t>
            </a:r>
            <a:endParaRPr sz="700" b="0" i="0" u="none" strike="noStrike" cap="none">
              <a:solidFill>
                <a:srgbClr val="000000"/>
              </a:solidFill>
              <a:latin typeface="Arial"/>
              <a:ea typeface="Arial"/>
              <a:cs typeface="Arial"/>
              <a:sym typeface="Arial"/>
            </a:endParaRPr>
          </a:p>
        </p:txBody>
      </p:sp>
      <p:sp>
        <p:nvSpPr>
          <p:cNvPr id="157" name="Google Shape;157;p3"/>
          <p:cNvSpPr txBox="1"/>
          <p:nvPr/>
        </p:nvSpPr>
        <p:spPr>
          <a:xfrm>
            <a:off x="7069076" y="2184663"/>
            <a:ext cx="1120488" cy="193899"/>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900"/>
              <a:buFont typeface="Arial"/>
              <a:buNone/>
            </a:pPr>
            <a:r>
              <a:rPr lang="en-US" sz="900" b="0" i="0" u="none" strike="noStrike" cap="none">
                <a:solidFill>
                  <a:srgbClr val="FFFFFF"/>
                </a:solidFill>
                <a:latin typeface="Raleway"/>
                <a:ea typeface="Raleway"/>
                <a:cs typeface="Raleway"/>
                <a:sym typeface="Raleway"/>
              </a:rPr>
              <a:t>Findings </a:t>
            </a:r>
            <a:endParaRPr sz="700" b="0" i="0" u="none" strike="noStrike" cap="none">
              <a:solidFill>
                <a:srgbClr val="000000"/>
              </a:solidFill>
              <a:latin typeface="Arial"/>
              <a:ea typeface="Arial"/>
              <a:cs typeface="Arial"/>
              <a:sym typeface="Arial"/>
            </a:endParaRPr>
          </a:p>
        </p:txBody>
      </p:sp>
      <p:grpSp>
        <p:nvGrpSpPr>
          <p:cNvPr id="158" name="Google Shape;158;p3"/>
          <p:cNvGrpSpPr/>
          <p:nvPr/>
        </p:nvGrpSpPr>
        <p:grpSpPr>
          <a:xfrm>
            <a:off x="7304022" y="2750589"/>
            <a:ext cx="650595" cy="650595"/>
            <a:chOff x="0" y="0"/>
            <a:chExt cx="812800" cy="812800"/>
          </a:xfrm>
        </p:grpSpPr>
        <p:sp>
          <p:nvSpPr>
            <p:cNvPr id="159" name="Google Shape;159;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61" name="Google Shape;161;p3"/>
          <p:cNvSpPr txBox="1"/>
          <p:nvPr/>
        </p:nvSpPr>
        <p:spPr>
          <a:xfrm>
            <a:off x="7423730" y="2937070"/>
            <a:ext cx="469893" cy="290412"/>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Clr>
                <a:srgbClr val="000000"/>
              </a:buClr>
              <a:buSzPts val="1700"/>
              <a:buFont typeface="Arial"/>
              <a:buNone/>
            </a:pPr>
            <a:r>
              <a:rPr lang="en-US" sz="1700" b="0" i="0" u="none" strike="noStrike" cap="none">
                <a:solidFill>
                  <a:srgbClr val="FFFDFC"/>
                </a:solidFill>
                <a:latin typeface="Marcellus"/>
                <a:ea typeface="Marcellus"/>
                <a:cs typeface="Marcellus"/>
                <a:sym typeface="Marcellus"/>
              </a:rPr>
              <a:t>04.</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517"/>
        <p:cNvGrpSpPr/>
        <p:nvPr/>
      </p:nvGrpSpPr>
      <p:grpSpPr>
        <a:xfrm>
          <a:off x="0" y="0"/>
          <a:ext cx="0" cy="0"/>
          <a:chOff x="0" y="0"/>
          <a:chExt cx="0" cy="0"/>
        </a:xfrm>
      </p:grpSpPr>
      <p:grpSp>
        <p:nvGrpSpPr>
          <p:cNvPr id="518" name="Google Shape;518;p27"/>
          <p:cNvGrpSpPr/>
          <p:nvPr/>
        </p:nvGrpSpPr>
        <p:grpSpPr>
          <a:xfrm rot="-5400000">
            <a:off x="4823527" y="1328674"/>
            <a:ext cx="3200979" cy="2833747"/>
            <a:chOff x="0" y="-57150"/>
            <a:chExt cx="603014" cy="463550"/>
          </a:xfrm>
        </p:grpSpPr>
        <p:sp>
          <p:nvSpPr>
            <p:cNvPr id="519" name="Google Shape;519;p27"/>
            <p:cNvSpPr/>
            <p:nvPr/>
          </p:nvSpPr>
          <p:spPr>
            <a:xfrm>
              <a:off x="0" y="0"/>
              <a:ext cx="603014" cy="406400"/>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7"/>
            <p:cNvSpPr txBox="1"/>
            <p:nvPr/>
          </p:nvSpPr>
          <p:spPr>
            <a:xfrm>
              <a:off x="0" y="-57150"/>
              <a:ext cx="603014"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521" name="Google Shape;521;p27"/>
          <p:cNvSpPr/>
          <p:nvPr/>
        </p:nvSpPr>
        <p:spPr>
          <a:xfrm>
            <a:off x="431618" y="681771"/>
            <a:ext cx="8462010" cy="4231005"/>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7"/>
          <p:cNvSpPr txBox="1"/>
          <p:nvPr/>
        </p:nvSpPr>
        <p:spPr>
          <a:xfrm>
            <a:off x="604973" y="241648"/>
            <a:ext cx="8115300"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DFC"/>
                </a:solidFill>
                <a:latin typeface="Marcellus"/>
                <a:ea typeface="Marcellus"/>
                <a:cs typeface="Marcellus"/>
                <a:sym typeface="Marcellus"/>
              </a:rPr>
              <a:t>Statistics Summary </a:t>
            </a:r>
            <a:endParaRPr sz="2000" b="0" i="0" u="none" strike="noStrike" cap="none">
              <a:solidFill>
                <a:srgbClr val="000000"/>
              </a:solidFill>
              <a:latin typeface="Arial"/>
              <a:ea typeface="Arial"/>
              <a:cs typeface="Arial"/>
              <a:sym typeface="Arial"/>
            </a:endParaRPr>
          </a:p>
        </p:txBody>
      </p:sp>
      <p:cxnSp>
        <p:nvCxnSpPr>
          <p:cNvPr id="523" name="Google Shape;523;p27"/>
          <p:cNvCxnSpPr/>
          <p:nvPr/>
        </p:nvCxnSpPr>
        <p:spPr>
          <a:xfrm>
            <a:off x="5425854" y="1993918"/>
            <a:ext cx="2418097" cy="15034"/>
          </a:xfrm>
          <a:prstGeom prst="straightConnector1">
            <a:avLst/>
          </a:prstGeom>
          <a:noFill/>
          <a:ln w="19050" cap="flat" cmpd="sng">
            <a:solidFill>
              <a:srgbClr val="FFFFFF"/>
            </a:solidFill>
            <a:prstDash val="solid"/>
            <a:round/>
            <a:headEnd type="none" w="sm" len="sm"/>
            <a:tailEnd type="none" w="sm" len="sm"/>
          </a:ln>
        </p:spPr>
      </p:cxnSp>
      <p:cxnSp>
        <p:nvCxnSpPr>
          <p:cNvPr id="524" name="Google Shape;524;p27"/>
          <p:cNvCxnSpPr/>
          <p:nvPr/>
        </p:nvCxnSpPr>
        <p:spPr>
          <a:xfrm rot="10800000" flipH="1">
            <a:off x="5428117" y="3570563"/>
            <a:ext cx="2342123" cy="4325"/>
          </a:xfrm>
          <a:prstGeom prst="straightConnector1">
            <a:avLst/>
          </a:prstGeom>
          <a:noFill/>
          <a:ln w="19050" cap="flat" cmpd="sng">
            <a:solidFill>
              <a:srgbClr val="FFFFFF"/>
            </a:solidFill>
            <a:prstDash val="solid"/>
            <a:round/>
            <a:headEnd type="none" w="sm" len="sm"/>
            <a:tailEnd type="none" w="sm" len="sm"/>
          </a:ln>
        </p:spPr>
      </p:cxnSp>
      <p:sp>
        <p:nvSpPr>
          <p:cNvPr id="525" name="Google Shape;525;p27"/>
          <p:cNvSpPr/>
          <p:nvPr/>
        </p:nvSpPr>
        <p:spPr>
          <a:xfrm rot="-5400000">
            <a:off x="1098812" y="1457560"/>
            <a:ext cx="3200980" cy="2489138"/>
          </a:xfrm>
          <a:custGeom>
            <a:avLst/>
            <a:gdLst/>
            <a:ahLst/>
            <a:cxnLst/>
            <a:rect l="l" t="t" r="r" b="b"/>
            <a:pathLst>
              <a:path w="603014" h="406400" extrusionOk="0">
                <a:moveTo>
                  <a:pt x="399814" y="0"/>
                </a:moveTo>
                <a:cubicBezTo>
                  <a:pt x="512038" y="0"/>
                  <a:pt x="603014" y="90976"/>
                  <a:pt x="603014" y="203200"/>
                </a:cubicBezTo>
                <a:cubicBezTo>
                  <a:pt x="603014" y="315424"/>
                  <a:pt x="512038" y="406400"/>
                  <a:pt x="399814"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6" name="Google Shape;526;p27"/>
          <p:cNvCxnSpPr/>
          <p:nvPr/>
        </p:nvCxnSpPr>
        <p:spPr>
          <a:xfrm>
            <a:off x="1544782" y="1993735"/>
            <a:ext cx="2336941" cy="4987"/>
          </a:xfrm>
          <a:prstGeom prst="straightConnector1">
            <a:avLst/>
          </a:prstGeom>
          <a:noFill/>
          <a:ln w="19050" cap="flat" cmpd="sng">
            <a:solidFill>
              <a:srgbClr val="FFFFFF"/>
            </a:solidFill>
            <a:prstDash val="solid"/>
            <a:round/>
            <a:headEnd type="none" w="sm" len="sm"/>
            <a:tailEnd type="none" w="sm" len="sm"/>
          </a:ln>
        </p:spPr>
      </p:cxnSp>
      <p:cxnSp>
        <p:nvCxnSpPr>
          <p:cNvPr id="527" name="Google Shape;527;p27"/>
          <p:cNvCxnSpPr/>
          <p:nvPr/>
        </p:nvCxnSpPr>
        <p:spPr>
          <a:xfrm rot="10800000" flipH="1">
            <a:off x="1517491" y="3648552"/>
            <a:ext cx="2307919" cy="6597"/>
          </a:xfrm>
          <a:prstGeom prst="straightConnector1">
            <a:avLst/>
          </a:prstGeom>
          <a:noFill/>
          <a:ln w="19050" cap="flat" cmpd="sng">
            <a:solidFill>
              <a:srgbClr val="FFFFFF"/>
            </a:solidFill>
            <a:prstDash val="solid"/>
            <a:round/>
            <a:headEnd type="none" w="sm" len="sm"/>
            <a:tailEnd type="none" w="sm" len="sm"/>
          </a:ln>
        </p:spPr>
      </p:cxnSp>
      <p:sp>
        <p:nvSpPr>
          <p:cNvPr id="528" name="Google Shape;528;p27"/>
          <p:cNvSpPr txBox="1"/>
          <p:nvPr/>
        </p:nvSpPr>
        <p:spPr>
          <a:xfrm>
            <a:off x="1815753" y="1333482"/>
            <a:ext cx="176709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Arial"/>
                <a:ea typeface="Arial"/>
                <a:cs typeface="Arial"/>
                <a:sym typeface="Arial"/>
              </a:rPr>
              <a:t>Simple Average Blend CSV file </a:t>
            </a:r>
            <a:endParaRPr/>
          </a:p>
        </p:txBody>
      </p:sp>
      <p:sp>
        <p:nvSpPr>
          <p:cNvPr id="529" name="Google Shape;529;p27"/>
          <p:cNvSpPr txBox="1"/>
          <p:nvPr/>
        </p:nvSpPr>
        <p:spPr>
          <a:xfrm>
            <a:off x="5831338" y="1448010"/>
            <a:ext cx="160712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Arial"/>
                <a:ea typeface="Arial"/>
                <a:cs typeface="Arial"/>
                <a:sym typeface="Arial"/>
              </a:rPr>
              <a:t>Linear Regression Blender CSV file </a:t>
            </a:r>
            <a:endParaRPr/>
          </a:p>
        </p:txBody>
      </p:sp>
      <p:sp>
        <p:nvSpPr>
          <p:cNvPr id="530" name="Google Shape;530;p27"/>
          <p:cNvSpPr txBox="1"/>
          <p:nvPr/>
        </p:nvSpPr>
        <p:spPr>
          <a:xfrm>
            <a:off x="5318281" y="1988066"/>
            <a:ext cx="1488934" cy="17620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Id:</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Count:1459.000000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Mean: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Std:  421.321334</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Min:  1461.000000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25%:  1825.500000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75%: 2554.500000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Max: 2919.000000</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1" name="Google Shape;531;p27"/>
          <p:cNvSpPr txBox="1"/>
          <p:nvPr/>
        </p:nvSpPr>
        <p:spPr>
          <a:xfrm>
            <a:off x="6688952" y="2023986"/>
            <a:ext cx="1151938" cy="15465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SalePrice</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180346.793854</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79756.274062</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44954.720963</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127534.961159</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157913.483581</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211502.619365</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547802.446063</a:t>
            </a:r>
            <a:endParaRPr/>
          </a:p>
        </p:txBody>
      </p:sp>
      <p:sp>
        <p:nvSpPr>
          <p:cNvPr id="532" name="Google Shape;532;p27"/>
          <p:cNvSpPr txBox="1"/>
          <p:nvPr/>
        </p:nvSpPr>
        <p:spPr>
          <a:xfrm>
            <a:off x="1425872" y="2098604"/>
            <a:ext cx="1376752" cy="17620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Id:</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Count:1459.000000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Mean: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Std:  421.321334</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Min:  1461.000000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25%:  1825.500000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50%: 2190.000000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75%: 2554.500000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Max: 2919.000000</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3" name="Google Shape;533;p27"/>
          <p:cNvSpPr txBox="1"/>
          <p:nvPr/>
        </p:nvSpPr>
        <p:spPr>
          <a:xfrm>
            <a:off x="2770831" y="2095789"/>
            <a:ext cx="1151938" cy="15465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SalePrice</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1459.000000</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175737.696767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59198.422927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63279.938747</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134227.905039</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161448.876446</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204910.133631</a:t>
            </a:r>
            <a:endParaRPr/>
          </a:p>
          <a:p>
            <a:pPr marL="0" marR="0" lvl="0" indent="0" algn="ctr" rtl="0">
              <a:lnSpc>
                <a:spcPct val="100000"/>
              </a:lnSpc>
              <a:spcBef>
                <a:spcPts val="0"/>
              </a:spcBef>
              <a:spcAft>
                <a:spcPts val="0"/>
              </a:spcAft>
              <a:buNone/>
            </a:pPr>
            <a:r>
              <a:rPr lang="en-US" sz="1050" b="0" i="0" u="none" strike="noStrike" cap="none">
                <a:solidFill>
                  <a:schemeClr val="dk2"/>
                </a:solidFill>
                <a:latin typeface="Arial"/>
                <a:ea typeface="Arial"/>
                <a:cs typeface="Arial"/>
                <a:sym typeface="Arial"/>
              </a:rPr>
              <a:t>411529.889094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537"/>
        <p:cNvGrpSpPr/>
        <p:nvPr/>
      </p:nvGrpSpPr>
      <p:grpSpPr>
        <a:xfrm>
          <a:off x="0" y="0"/>
          <a:ext cx="0" cy="0"/>
          <a:chOff x="0" y="0"/>
          <a:chExt cx="0" cy="0"/>
        </a:xfrm>
      </p:grpSpPr>
      <p:pic>
        <p:nvPicPr>
          <p:cNvPr id="538" name="Google Shape;538;p28"/>
          <p:cNvPicPr preferRelativeResize="0"/>
          <p:nvPr/>
        </p:nvPicPr>
        <p:blipFill rotWithShape="1">
          <a:blip r:embed="rId3">
            <a:alphaModFix/>
          </a:blip>
          <a:srcRect/>
          <a:stretch/>
        </p:blipFill>
        <p:spPr>
          <a:xfrm>
            <a:off x="0" y="0"/>
            <a:ext cx="9144003" cy="6094500"/>
          </a:xfrm>
          <a:prstGeom prst="rect">
            <a:avLst/>
          </a:prstGeom>
          <a:noFill/>
          <a:ln>
            <a:noFill/>
          </a:ln>
        </p:spPr>
      </p:pic>
      <p:grpSp>
        <p:nvGrpSpPr>
          <p:cNvPr id="539" name="Google Shape;539;p28"/>
          <p:cNvGrpSpPr/>
          <p:nvPr/>
        </p:nvGrpSpPr>
        <p:grpSpPr>
          <a:xfrm>
            <a:off x="340995" y="59591"/>
            <a:ext cx="8462010" cy="4627662"/>
            <a:chOff x="0" y="-38100"/>
            <a:chExt cx="812800" cy="444500"/>
          </a:xfrm>
        </p:grpSpPr>
        <p:sp>
          <p:nvSpPr>
            <p:cNvPr id="540" name="Google Shape;540;p28"/>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334247">
                <a:alpha val="74901"/>
              </a:srgbClr>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8"/>
            <p:cNvSpPr txBox="1"/>
            <p:nvPr/>
          </p:nvSpPr>
          <p:spPr>
            <a:xfrm>
              <a:off x="0" y="-38100"/>
              <a:ext cx="812800"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542" name="Google Shape;542;p28"/>
          <p:cNvGrpSpPr/>
          <p:nvPr/>
        </p:nvGrpSpPr>
        <p:grpSpPr>
          <a:xfrm>
            <a:off x="341025" y="-138735"/>
            <a:ext cx="8461980" cy="4825973"/>
            <a:chOff x="0" y="-57150"/>
            <a:chExt cx="812800" cy="463550"/>
          </a:xfrm>
        </p:grpSpPr>
        <p:sp>
          <p:nvSpPr>
            <p:cNvPr id="543" name="Google Shape;543;p28"/>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8"/>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545" name="Google Shape;545;p28"/>
          <p:cNvGrpSpPr/>
          <p:nvPr/>
        </p:nvGrpSpPr>
        <p:grpSpPr>
          <a:xfrm>
            <a:off x="7465682" y="-138735"/>
            <a:ext cx="8461980" cy="4825973"/>
            <a:chOff x="0" y="-57150"/>
            <a:chExt cx="812800" cy="463550"/>
          </a:xfrm>
        </p:grpSpPr>
        <p:sp>
          <p:nvSpPr>
            <p:cNvPr id="546" name="Google Shape;546;p28"/>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8"/>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548" name="Google Shape;548;p28"/>
          <p:cNvGrpSpPr/>
          <p:nvPr/>
        </p:nvGrpSpPr>
        <p:grpSpPr>
          <a:xfrm>
            <a:off x="-6783692" y="-138738"/>
            <a:ext cx="8462010" cy="4825990"/>
            <a:chOff x="0" y="-57150"/>
            <a:chExt cx="812800" cy="463550"/>
          </a:xfrm>
        </p:grpSpPr>
        <p:sp>
          <p:nvSpPr>
            <p:cNvPr id="549" name="Google Shape;549;p28"/>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8"/>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551" name="Google Shape;551;p28"/>
          <p:cNvSpPr txBox="1"/>
          <p:nvPr/>
        </p:nvSpPr>
        <p:spPr>
          <a:xfrm>
            <a:off x="2887877" y="1151624"/>
            <a:ext cx="3368100" cy="707886"/>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Summary </a:t>
            </a:r>
            <a:endParaRPr sz="700" b="0" i="0" u="none" strike="noStrike" cap="none">
              <a:solidFill>
                <a:srgbClr val="000000"/>
              </a:solidFill>
              <a:latin typeface="Arial"/>
              <a:ea typeface="Arial"/>
              <a:cs typeface="Arial"/>
              <a:sym typeface="Arial"/>
            </a:endParaRPr>
          </a:p>
        </p:txBody>
      </p:sp>
      <p:sp>
        <p:nvSpPr>
          <p:cNvPr id="552" name="Google Shape;552;p28"/>
          <p:cNvSpPr txBox="1"/>
          <p:nvPr/>
        </p:nvSpPr>
        <p:spPr>
          <a:xfrm>
            <a:off x="1828361" y="1948351"/>
            <a:ext cx="5806200" cy="1246800"/>
          </a:xfrm>
          <a:prstGeom prst="rect">
            <a:avLst/>
          </a:prstGeom>
          <a:noFill/>
          <a:ln>
            <a:noFill/>
          </a:ln>
        </p:spPr>
        <p:txBody>
          <a:bodyPr spcFirstLastPara="1" wrap="square" lIns="0" tIns="0" rIns="0" bIns="0" anchor="t" anchorCtr="0">
            <a:spAutoFit/>
          </a:bodyPr>
          <a:lstStyle/>
          <a:p>
            <a:pPr marL="0" marR="0" lvl="1" indent="0" algn="l" rtl="0">
              <a:lnSpc>
                <a:spcPct val="115000"/>
              </a:lnSpc>
              <a:spcBef>
                <a:spcPts val="0"/>
              </a:spcBef>
              <a:spcAft>
                <a:spcPts val="0"/>
              </a:spcAft>
              <a:buNone/>
            </a:pPr>
            <a:r>
              <a:rPr lang="en-US" sz="1200" b="0" i="0" u="none" strike="noStrike" cap="none">
                <a:solidFill>
                  <a:srgbClr val="F2F2F2"/>
                </a:solidFill>
                <a:latin typeface="Arial"/>
                <a:ea typeface="Arial"/>
                <a:cs typeface="Arial"/>
                <a:sym typeface="Arial"/>
              </a:rPr>
              <a:t> 	Missing Values and Data Completeness </a:t>
            </a:r>
            <a:endParaRPr/>
          </a:p>
          <a:p>
            <a:pPr marL="0" marR="0" lvl="1" indent="0" algn="l" rtl="0">
              <a:lnSpc>
                <a:spcPct val="115000"/>
              </a:lnSpc>
              <a:spcBef>
                <a:spcPts val="0"/>
              </a:spcBef>
              <a:spcAft>
                <a:spcPts val="0"/>
              </a:spcAft>
              <a:buNone/>
            </a:pPr>
            <a:r>
              <a:rPr lang="en-US" sz="1200" b="0" i="0" u="none" strike="noStrike" cap="none">
                <a:solidFill>
                  <a:srgbClr val="F2F2F2"/>
                </a:solidFill>
                <a:latin typeface="Arial"/>
                <a:ea typeface="Arial"/>
                <a:cs typeface="Arial"/>
                <a:sym typeface="Arial"/>
              </a:rPr>
              <a:t>	Outliers' detections</a:t>
            </a:r>
            <a:endParaRPr/>
          </a:p>
          <a:p>
            <a:pPr marL="0" marR="0" lvl="1" indent="0" algn="l" rtl="0">
              <a:lnSpc>
                <a:spcPct val="115000"/>
              </a:lnSpc>
              <a:spcBef>
                <a:spcPts val="0"/>
              </a:spcBef>
              <a:spcAft>
                <a:spcPts val="0"/>
              </a:spcAft>
              <a:buNone/>
            </a:pPr>
            <a:r>
              <a:rPr lang="en-US" sz="1200" b="0" i="0" u="none" strike="noStrike" cap="none">
                <a:solidFill>
                  <a:srgbClr val="F2F2F2"/>
                </a:solidFill>
                <a:latin typeface="Arial"/>
                <a:ea typeface="Arial"/>
                <a:cs typeface="Arial"/>
                <a:sym typeface="Arial"/>
              </a:rPr>
              <a:t>                     Correlation between the Sale Price and Home Attributes</a:t>
            </a:r>
            <a:endParaRPr/>
          </a:p>
          <a:p>
            <a:pPr marL="0" marR="0" lvl="1" indent="0" algn="l" rtl="0">
              <a:lnSpc>
                <a:spcPct val="115000"/>
              </a:lnSpc>
              <a:spcBef>
                <a:spcPts val="0"/>
              </a:spcBef>
              <a:spcAft>
                <a:spcPts val="0"/>
              </a:spcAft>
              <a:buNone/>
            </a:pPr>
            <a:r>
              <a:rPr lang="en-US" sz="1200" b="0" i="0" u="none" strike="noStrike" cap="none">
                <a:solidFill>
                  <a:srgbClr val="F2F2F2"/>
                </a:solidFill>
                <a:latin typeface="Arial"/>
                <a:ea typeface="Arial"/>
                <a:cs typeface="Arial"/>
                <a:sym typeface="Arial"/>
              </a:rPr>
              <a:t> 	Distribution of Target Variable (Sale Price) </a:t>
            </a:r>
            <a:endParaRPr/>
          </a:p>
          <a:p>
            <a:pPr marL="0" marR="0" lvl="1" indent="0" algn="l" rtl="0">
              <a:lnSpc>
                <a:spcPct val="115000"/>
              </a:lnSpc>
              <a:spcBef>
                <a:spcPts val="0"/>
              </a:spcBef>
              <a:spcAft>
                <a:spcPts val="0"/>
              </a:spcAft>
              <a:buNone/>
            </a:pPr>
            <a:r>
              <a:rPr lang="en-US" sz="1200" b="0" i="0" u="none" strike="noStrike" cap="none">
                <a:solidFill>
                  <a:srgbClr val="F2F2F2"/>
                </a:solidFill>
                <a:latin typeface="Arial"/>
                <a:ea typeface="Arial"/>
                <a:cs typeface="Arial"/>
                <a:sym typeface="Arial"/>
              </a:rPr>
              <a:t>                     Impact of Features and Quality on the House Price</a:t>
            </a:r>
            <a:endParaRPr/>
          </a:p>
          <a:p>
            <a:pPr marL="0" marR="0" lvl="1" indent="0" algn="l" rtl="0">
              <a:lnSpc>
                <a:spcPct val="115000"/>
              </a:lnSpc>
              <a:spcBef>
                <a:spcPts val="0"/>
              </a:spcBef>
              <a:spcAft>
                <a:spcPts val="0"/>
              </a:spcAft>
              <a:buNone/>
            </a:pPr>
            <a:r>
              <a:rPr lang="en-US" sz="1200" b="0" i="0" u="none" strike="noStrike" cap="none">
                <a:solidFill>
                  <a:srgbClr val="F2F2F2"/>
                </a:solidFill>
                <a:latin typeface="Arial"/>
                <a:ea typeface="Arial"/>
                <a:cs typeface="Arial"/>
                <a:sym typeface="Arial"/>
              </a:rPr>
              <a:t>	</a:t>
            </a:r>
            <a:endParaRPr sz="1200" b="0" i="0" u="none" strike="noStrike" cap="none">
              <a:solidFill>
                <a:srgbClr val="F2F2F2"/>
              </a:solidFill>
              <a:latin typeface="Arial"/>
              <a:ea typeface="Arial"/>
              <a:cs typeface="Arial"/>
              <a:sym typeface="Arial"/>
            </a:endParaRPr>
          </a:p>
        </p:txBody>
      </p:sp>
      <p:sp>
        <p:nvSpPr>
          <p:cNvPr id="553" name="Google Shape;553;p28"/>
          <p:cNvSpPr/>
          <p:nvPr/>
        </p:nvSpPr>
        <p:spPr>
          <a:xfrm>
            <a:off x="1964119" y="1919086"/>
            <a:ext cx="212652" cy="177209"/>
          </a:xfrm>
          <a:prstGeom prst="star7">
            <a:avLst>
              <a:gd name="adj" fmla="val 34601"/>
              <a:gd name="hf" fmla="val 102572"/>
              <a:gd name="vf" fmla="val 105210"/>
            </a:avLst>
          </a:prstGeom>
          <a:solidFill>
            <a:schemeClr val="dk1"/>
          </a:solidFill>
          <a:ln w="25400" cap="flat" cmpd="sng">
            <a:solidFill>
              <a:srgbClr val="6B6B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4" name="Google Shape;554;p28"/>
          <p:cNvSpPr/>
          <p:nvPr/>
        </p:nvSpPr>
        <p:spPr>
          <a:xfrm>
            <a:off x="1961215" y="2177061"/>
            <a:ext cx="212652" cy="177209"/>
          </a:xfrm>
          <a:prstGeom prst="star7">
            <a:avLst>
              <a:gd name="adj" fmla="val 34601"/>
              <a:gd name="hf" fmla="val 102572"/>
              <a:gd name="vf" fmla="val 105210"/>
            </a:avLst>
          </a:prstGeom>
          <a:solidFill>
            <a:schemeClr val="dk1"/>
          </a:solidFill>
          <a:ln w="25400" cap="flat" cmpd="sng">
            <a:solidFill>
              <a:srgbClr val="6B6B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5" name="Google Shape;555;p28"/>
          <p:cNvSpPr/>
          <p:nvPr/>
        </p:nvSpPr>
        <p:spPr>
          <a:xfrm>
            <a:off x="1961215" y="2393504"/>
            <a:ext cx="212652" cy="177209"/>
          </a:xfrm>
          <a:prstGeom prst="star7">
            <a:avLst>
              <a:gd name="adj" fmla="val 34601"/>
              <a:gd name="hf" fmla="val 102572"/>
              <a:gd name="vf" fmla="val 105210"/>
            </a:avLst>
          </a:prstGeom>
          <a:solidFill>
            <a:schemeClr val="dk1"/>
          </a:solidFill>
          <a:ln w="25400" cap="flat" cmpd="sng">
            <a:solidFill>
              <a:srgbClr val="6B6B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6" name="Google Shape;556;p28"/>
          <p:cNvSpPr/>
          <p:nvPr/>
        </p:nvSpPr>
        <p:spPr>
          <a:xfrm>
            <a:off x="1961215" y="2595690"/>
            <a:ext cx="212652" cy="177209"/>
          </a:xfrm>
          <a:prstGeom prst="star7">
            <a:avLst>
              <a:gd name="adj" fmla="val 34601"/>
              <a:gd name="hf" fmla="val 102572"/>
              <a:gd name="vf" fmla="val 105210"/>
            </a:avLst>
          </a:prstGeom>
          <a:solidFill>
            <a:schemeClr val="dk1"/>
          </a:solidFill>
          <a:ln w="25400" cap="flat" cmpd="sng">
            <a:solidFill>
              <a:srgbClr val="6B6B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7" name="Google Shape;557;p28"/>
          <p:cNvSpPr/>
          <p:nvPr/>
        </p:nvSpPr>
        <p:spPr>
          <a:xfrm>
            <a:off x="1980070" y="2805888"/>
            <a:ext cx="212652" cy="177209"/>
          </a:xfrm>
          <a:prstGeom prst="star7">
            <a:avLst>
              <a:gd name="adj" fmla="val 34601"/>
              <a:gd name="hf" fmla="val 102572"/>
              <a:gd name="vf" fmla="val 105210"/>
            </a:avLst>
          </a:prstGeom>
          <a:solidFill>
            <a:schemeClr val="dk1"/>
          </a:solidFill>
          <a:ln w="25400" cap="flat" cmpd="sng">
            <a:solidFill>
              <a:srgbClr val="6B6B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561"/>
        <p:cNvGrpSpPr/>
        <p:nvPr/>
      </p:nvGrpSpPr>
      <p:grpSpPr>
        <a:xfrm>
          <a:off x="0" y="0"/>
          <a:ext cx="0" cy="0"/>
          <a:chOff x="0" y="0"/>
          <a:chExt cx="0" cy="0"/>
        </a:xfrm>
      </p:grpSpPr>
      <p:pic>
        <p:nvPicPr>
          <p:cNvPr id="562" name="Google Shape;562;p29"/>
          <p:cNvPicPr preferRelativeResize="0"/>
          <p:nvPr/>
        </p:nvPicPr>
        <p:blipFill rotWithShape="1">
          <a:blip r:embed="rId3">
            <a:alphaModFix/>
          </a:blip>
          <a:srcRect/>
          <a:stretch/>
        </p:blipFill>
        <p:spPr>
          <a:xfrm>
            <a:off x="0" y="0"/>
            <a:ext cx="9144003" cy="5143501"/>
          </a:xfrm>
          <a:prstGeom prst="rect">
            <a:avLst/>
          </a:prstGeom>
          <a:noFill/>
          <a:ln>
            <a:noFill/>
          </a:ln>
        </p:spPr>
      </p:pic>
      <p:grpSp>
        <p:nvGrpSpPr>
          <p:cNvPr id="563" name="Google Shape;563;p29"/>
          <p:cNvGrpSpPr/>
          <p:nvPr/>
        </p:nvGrpSpPr>
        <p:grpSpPr>
          <a:xfrm rot="10800000">
            <a:off x="2714833" y="1515532"/>
            <a:ext cx="3714333" cy="2718156"/>
            <a:chOff x="0" y="-57150"/>
            <a:chExt cx="633436" cy="463550"/>
          </a:xfrm>
        </p:grpSpPr>
        <p:sp>
          <p:nvSpPr>
            <p:cNvPr id="564" name="Google Shape;564;p29"/>
            <p:cNvSpPr/>
            <p:nvPr/>
          </p:nvSpPr>
          <p:spPr>
            <a:xfrm>
              <a:off x="0" y="0"/>
              <a:ext cx="633436" cy="406400"/>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rgbClr val="A05B44">
                <a:alpha val="56470"/>
              </a:srgbClr>
            </a:solidFill>
            <a:ln w="19050" cap="sq" cmpd="sng">
              <a:solidFill>
                <a:srgbClr val="FFFFFF">
                  <a:alpha val="56470"/>
                </a:srgbClr>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9"/>
            <p:cNvSpPr txBox="1"/>
            <p:nvPr/>
          </p:nvSpPr>
          <p:spPr>
            <a:xfrm>
              <a:off x="0" y="-57150"/>
              <a:ext cx="633436"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566" name="Google Shape;566;p29"/>
          <p:cNvGrpSpPr/>
          <p:nvPr/>
        </p:nvGrpSpPr>
        <p:grpSpPr>
          <a:xfrm>
            <a:off x="3920613" y="1121910"/>
            <a:ext cx="1302769" cy="1256632"/>
            <a:chOff x="0" y="0"/>
            <a:chExt cx="812800" cy="812800"/>
          </a:xfrm>
        </p:grpSpPr>
        <p:sp>
          <p:nvSpPr>
            <p:cNvPr id="567" name="Google Shape;567;p2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4247"/>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29"/>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569" name="Google Shape;569;p29"/>
          <p:cNvSpPr txBox="1"/>
          <p:nvPr/>
        </p:nvSpPr>
        <p:spPr>
          <a:xfrm>
            <a:off x="4139825" y="1457863"/>
            <a:ext cx="864347"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04.</a:t>
            </a:r>
            <a:endParaRPr sz="700" b="0" i="0" u="none" strike="noStrike" cap="none">
              <a:solidFill>
                <a:srgbClr val="000000"/>
              </a:solidFill>
              <a:latin typeface="Arial"/>
              <a:ea typeface="Arial"/>
              <a:cs typeface="Arial"/>
              <a:sym typeface="Arial"/>
            </a:endParaRPr>
          </a:p>
        </p:txBody>
      </p:sp>
      <p:sp>
        <p:nvSpPr>
          <p:cNvPr id="570" name="Google Shape;570;p29"/>
          <p:cNvSpPr txBox="1"/>
          <p:nvPr/>
        </p:nvSpPr>
        <p:spPr>
          <a:xfrm>
            <a:off x="2979158" y="2393513"/>
            <a:ext cx="3352375" cy="86177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Visualization </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05B44"/>
        </a:solidFill>
        <a:effectLst/>
      </p:bgPr>
    </p:bg>
    <p:spTree>
      <p:nvGrpSpPr>
        <p:cNvPr id="1" name="Shape 574"/>
        <p:cNvGrpSpPr/>
        <p:nvPr/>
      </p:nvGrpSpPr>
      <p:grpSpPr>
        <a:xfrm>
          <a:off x="0" y="0"/>
          <a:ext cx="0" cy="0"/>
          <a:chOff x="0" y="0"/>
          <a:chExt cx="0" cy="0"/>
        </a:xfrm>
      </p:grpSpPr>
      <p:grpSp>
        <p:nvGrpSpPr>
          <p:cNvPr id="575" name="Google Shape;575;p30"/>
          <p:cNvGrpSpPr/>
          <p:nvPr/>
        </p:nvGrpSpPr>
        <p:grpSpPr>
          <a:xfrm>
            <a:off x="618972" y="90049"/>
            <a:ext cx="8524351" cy="5076498"/>
            <a:chOff x="-5988" y="0"/>
            <a:chExt cx="818788" cy="411262"/>
          </a:xfrm>
        </p:grpSpPr>
        <p:sp>
          <p:nvSpPr>
            <p:cNvPr id="576" name="Google Shape;576;p30"/>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334247"/>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0"/>
            <p:cNvSpPr txBox="1"/>
            <p:nvPr/>
          </p:nvSpPr>
          <p:spPr>
            <a:xfrm>
              <a:off x="-5988" y="9724"/>
              <a:ext cx="812800" cy="401538"/>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pic>
        <p:nvPicPr>
          <p:cNvPr id="578" name="Google Shape;578;p30"/>
          <p:cNvPicPr preferRelativeResize="0"/>
          <p:nvPr/>
        </p:nvPicPr>
        <p:blipFill rotWithShape="1">
          <a:blip r:embed="rId3">
            <a:alphaModFix/>
          </a:blip>
          <a:srcRect/>
          <a:stretch/>
        </p:blipFill>
        <p:spPr>
          <a:xfrm>
            <a:off x="677" y="0"/>
            <a:ext cx="3649996" cy="5143501"/>
          </a:xfrm>
          <a:prstGeom prst="rect">
            <a:avLst/>
          </a:prstGeom>
          <a:noFill/>
          <a:ln>
            <a:noFill/>
          </a:ln>
        </p:spPr>
      </p:pic>
      <p:sp>
        <p:nvSpPr>
          <p:cNvPr id="579" name="Google Shape;579;p30"/>
          <p:cNvSpPr txBox="1"/>
          <p:nvPr/>
        </p:nvSpPr>
        <p:spPr>
          <a:xfrm>
            <a:off x="4572000" y="108202"/>
            <a:ext cx="2492929" cy="424732"/>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2400"/>
              <a:buFont typeface="Arial"/>
              <a:buNone/>
            </a:pPr>
            <a:r>
              <a:rPr lang="en-US" sz="2400" b="0" i="0" u="none" strike="noStrike" cap="none">
                <a:solidFill>
                  <a:srgbClr val="FFFDFC"/>
                </a:solidFill>
                <a:latin typeface="Marcellus"/>
                <a:ea typeface="Marcellus"/>
                <a:cs typeface="Marcellus"/>
                <a:sym typeface="Marcellus"/>
              </a:rPr>
              <a:t>Results Summary</a:t>
            </a:r>
            <a:endParaRPr sz="2400" b="0" i="0" u="none" strike="noStrike" cap="none">
              <a:solidFill>
                <a:srgbClr val="000000"/>
              </a:solidFill>
              <a:latin typeface="Arial"/>
              <a:ea typeface="Arial"/>
              <a:cs typeface="Arial"/>
              <a:sym typeface="Arial"/>
            </a:endParaRPr>
          </a:p>
        </p:txBody>
      </p:sp>
      <p:sp>
        <p:nvSpPr>
          <p:cNvPr id="580" name="Google Shape;580;p30"/>
          <p:cNvSpPr txBox="1"/>
          <p:nvPr/>
        </p:nvSpPr>
        <p:spPr>
          <a:xfrm>
            <a:off x="4019094" y="569903"/>
            <a:ext cx="3782968" cy="2141355"/>
          </a:xfrm>
          <a:prstGeom prst="rect">
            <a:avLst/>
          </a:prstGeom>
          <a:noFill/>
          <a:ln>
            <a:noFill/>
          </a:ln>
        </p:spPr>
        <p:txBody>
          <a:bodyPr spcFirstLastPara="1" wrap="square" lIns="0" tIns="0" rIns="0" bIns="0" anchor="t" anchorCtr="0">
            <a:spAutoFit/>
          </a:bodyPr>
          <a:lstStyle/>
          <a:p>
            <a:pPr marL="0" marR="0" lvl="1" indent="0" algn="l" rtl="0">
              <a:lnSpc>
                <a:spcPct val="115000"/>
              </a:lnSpc>
              <a:spcBef>
                <a:spcPts val="0"/>
              </a:spcBef>
              <a:spcAft>
                <a:spcPts val="0"/>
              </a:spcAft>
              <a:buClr>
                <a:srgbClr val="000000"/>
              </a:buClr>
              <a:buSzPts val="1000"/>
              <a:buFont typeface="Arial"/>
              <a:buNone/>
            </a:pPr>
            <a:r>
              <a:rPr lang="en-US" sz="1000" b="1" i="0" u="none" strike="noStrike" cap="none">
                <a:solidFill>
                  <a:schemeClr val="dk2"/>
                </a:solidFill>
                <a:latin typeface="Arial"/>
                <a:ea typeface="Arial"/>
                <a:cs typeface="Arial"/>
                <a:sym typeface="Arial"/>
              </a:rPr>
              <a:t>Model Comparison: </a:t>
            </a:r>
            <a:r>
              <a:rPr lang="en-US" sz="1000" b="0" i="0" u="none" strike="noStrike" cap="none">
                <a:solidFill>
                  <a:schemeClr val="dk2"/>
                </a:solidFill>
                <a:latin typeface="Arial"/>
                <a:ea typeface="Arial"/>
                <a:cs typeface="Arial"/>
                <a:sym typeface="Arial"/>
              </a:rPr>
              <a:t>The models were evaluated based on the Root Mean Square Error (RMSE), with the </a:t>
            </a:r>
            <a:r>
              <a:rPr lang="en-US" sz="1000" b="0" i="1" u="none" strike="noStrike" cap="none">
                <a:solidFill>
                  <a:schemeClr val="dk2"/>
                </a:solidFill>
                <a:latin typeface="Arial"/>
                <a:ea typeface="Arial"/>
                <a:cs typeface="Arial"/>
                <a:sym typeface="Arial"/>
              </a:rPr>
              <a:t>Gradient Boosting Lasso Regression and Random Forest </a:t>
            </a:r>
            <a:r>
              <a:rPr lang="en-US" sz="1000" b="0" i="0" u="none" strike="noStrike" cap="none">
                <a:solidFill>
                  <a:schemeClr val="dk2"/>
                </a:solidFill>
                <a:latin typeface="Arial"/>
                <a:ea typeface="Arial"/>
                <a:cs typeface="Arial"/>
                <a:sym typeface="Arial"/>
              </a:rPr>
              <a:t>model showing particularly promising results. </a:t>
            </a:r>
            <a:endParaRPr/>
          </a:p>
          <a:p>
            <a:pPr marL="0" marR="0" lvl="1" indent="0" algn="l" rtl="0">
              <a:lnSpc>
                <a:spcPct val="115000"/>
              </a:lnSpc>
              <a:spcBef>
                <a:spcPts val="0"/>
              </a:spcBef>
              <a:spcAft>
                <a:spcPts val="0"/>
              </a:spcAft>
              <a:buClr>
                <a:srgbClr val="000000"/>
              </a:buClr>
              <a:buSzPts val="1100"/>
              <a:buFont typeface="Arial"/>
              <a:buNone/>
            </a:pPr>
            <a:endParaRPr sz="1100" b="0" i="0" u="none" strike="noStrike" cap="none">
              <a:solidFill>
                <a:schemeClr val="dk2"/>
              </a:solidFill>
              <a:latin typeface="Arial"/>
              <a:ea typeface="Arial"/>
              <a:cs typeface="Arial"/>
              <a:sym typeface="Arial"/>
            </a:endParaRPr>
          </a:p>
          <a:p>
            <a:pPr marL="0" marR="0" lvl="1" indent="0" algn="l" rtl="0">
              <a:lnSpc>
                <a:spcPct val="115000"/>
              </a:lnSpc>
              <a:spcBef>
                <a:spcPts val="0"/>
              </a:spcBef>
              <a:spcAft>
                <a:spcPts val="0"/>
              </a:spcAft>
              <a:buClr>
                <a:srgbClr val="000000"/>
              </a:buClr>
              <a:buSzPts val="1000"/>
              <a:buFont typeface="Arial"/>
              <a:buNone/>
            </a:pPr>
            <a:r>
              <a:rPr lang="en-US" sz="1000" b="1" i="0" u="none" strike="noStrike" cap="none">
                <a:solidFill>
                  <a:schemeClr val="dk2"/>
                </a:solidFill>
                <a:latin typeface="Arial"/>
                <a:ea typeface="Arial"/>
                <a:cs typeface="Arial"/>
                <a:sym typeface="Arial"/>
              </a:rPr>
              <a:t>Feature Importance: </a:t>
            </a:r>
            <a:r>
              <a:rPr lang="en-US" sz="1000" b="0" i="0" u="none" strike="noStrike" cap="none">
                <a:solidFill>
                  <a:schemeClr val="dk2"/>
                </a:solidFill>
                <a:latin typeface="Arial"/>
                <a:ea typeface="Arial"/>
                <a:cs typeface="Arial"/>
                <a:sym typeface="Arial"/>
              </a:rPr>
              <a:t>Analysis revealed that certain features, such as OverallQual and GrLivArea, were highly predictive of house prices, guiding feature selection and engineering efforts. </a:t>
            </a:r>
            <a:endParaRPr/>
          </a:p>
          <a:p>
            <a:pPr marL="0" marR="0" lvl="1" indent="0" algn="l" rtl="0">
              <a:lnSpc>
                <a:spcPct val="115000"/>
              </a:lnSpc>
              <a:spcBef>
                <a:spcPts val="0"/>
              </a:spcBef>
              <a:spcAft>
                <a:spcPts val="0"/>
              </a:spcAft>
              <a:buClr>
                <a:srgbClr val="000000"/>
              </a:buClr>
              <a:buSzPts val="1000"/>
              <a:buFont typeface="Arial"/>
              <a:buNone/>
            </a:pPr>
            <a:endParaRPr sz="1000" b="0" i="0" u="none" strike="noStrike" cap="none">
              <a:solidFill>
                <a:schemeClr val="dk2"/>
              </a:solidFill>
              <a:latin typeface="Arial"/>
              <a:ea typeface="Arial"/>
              <a:cs typeface="Arial"/>
              <a:sym typeface="Arial"/>
            </a:endParaRPr>
          </a:p>
          <a:p>
            <a:pPr marL="0" marR="0" lvl="1" indent="0" algn="l" rtl="0">
              <a:lnSpc>
                <a:spcPct val="115000"/>
              </a:lnSpc>
              <a:spcBef>
                <a:spcPts val="0"/>
              </a:spcBef>
              <a:spcAft>
                <a:spcPts val="0"/>
              </a:spcAft>
              <a:buClr>
                <a:srgbClr val="000000"/>
              </a:buClr>
              <a:buSzPts val="1000"/>
              <a:buFont typeface="Arial"/>
              <a:buNone/>
            </a:pPr>
            <a:r>
              <a:rPr lang="en-US" sz="1000" b="0" i="0" u="none" strike="noStrike" cap="none">
                <a:solidFill>
                  <a:schemeClr val="dk2"/>
                </a:solidFill>
                <a:latin typeface="Arial"/>
                <a:ea typeface="Arial"/>
                <a:cs typeface="Arial"/>
                <a:sym typeface="Arial"/>
              </a:rPr>
              <a:t>Optimization: Parameter tuning was performed, particularly for the </a:t>
            </a:r>
            <a:r>
              <a:rPr lang="en-US" sz="1000" b="0" i="1" u="none" strike="noStrike" cap="none">
                <a:solidFill>
                  <a:schemeClr val="dk2"/>
                </a:solidFill>
                <a:latin typeface="Arial"/>
                <a:ea typeface="Arial"/>
                <a:cs typeface="Arial"/>
                <a:sym typeface="Arial"/>
              </a:rPr>
              <a:t>Random Forest and Gradient Boosting models</a:t>
            </a:r>
            <a:r>
              <a:rPr lang="en-US" sz="1000" b="0" i="0" u="none" strike="noStrike" cap="none">
                <a:solidFill>
                  <a:schemeClr val="dk2"/>
                </a:solidFill>
                <a:latin typeface="Arial"/>
                <a:ea typeface="Arial"/>
                <a:cs typeface="Arial"/>
                <a:sym typeface="Arial"/>
              </a:rPr>
              <a:t>, to enhance model accuracy and efficiency </a:t>
            </a:r>
            <a:endParaRPr sz="1000" b="0" i="0" u="none" strike="noStrike" cap="none">
              <a:solidFill>
                <a:schemeClr val="dk2"/>
              </a:solidFill>
              <a:latin typeface="Arial"/>
              <a:ea typeface="Arial"/>
              <a:cs typeface="Arial"/>
              <a:sym typeface="Arial"/>
            </a:endParaRPr>
          </a:p>
        </p:txBody>
      </p:sp>
      <p:pic>
        <p:nvPicPr>
          <p:cNvPr id="581" name="Google Shape;581;p30" descr="A screenshot of a graph&#10;&#10;Description automatically generated"/>
          <p:cNvPicPr preferRelativeResize="0"/>
          <p:nvPr/>
        </p:nvPicPr>
        <p:blipFill rotWithShape="1">
          <a:blip r:embed="rId4">
            <a:alphaModFix/>
          </a:blip>
          <a:srcRect/>
          <a:stretch/>
        </p:blipFill>
        <p:spPr>
          <a:xfrm>
            <a:off x="3925325" y="2726600"/>
            <a:ext cx="2281049" cy="2044935"/>
          </a:xfrm>
          <a:prstGeom prst="rect">
            <a:avLst/>
          </a:prstGeom>
          <a:noFill/>
          <a:ln>
            <a:noFill/>
          </a:ln>
        </p:spPr>
      </p:pic>
      <p:pic>
        <p:nvPicPr>
          <p:cNvPr id="582" name="Google Shape;582;p30" descr="A graph of a graph showing a number of different levels&#10;&#10;Description automatically generated with medium confidence"/>
          <p:cNvPicPr preferRelativeResize="0"/>
          <p:nvPr/>
        </p:nvPicPr>
        <p:blipFill rotWithShape="1">
          <a:blip r:embed="rId5">
            <a:alphaModFix/>
          </a:blip>
          <a:srcRect/>
          <a:stretch/>
        </p:blipFill>
        <p:spPr>
          <a:xfrm>
            <a:off x="6377376" y="2702212"/>
            <a:ext cx="2633475" cy="2093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586"/>
        <p:cNvGrpSpPr/>
        <p:nvPr/>
      </p:nvGrpSpPr>
      <p:grpSpPr>
        <a:xfrm>
          <a:off x="0" y="0"/>
          <a:ext cx="0" cy="0"/>
          <a:chOff x="0" y="0"/>
          <a:chExt cx="0" cy="0"/>
        </a:xfrm>
      </p:grpSpPr>
      <p:grpSp>
        <p:nvGrpSpPr>
          <p:cNvPr id="587" name="Google Shape;587;p31"/>
          <p:cNvGrpSpPr/>
          <p:nvPr/>
        </p:nvGrpSpPr>
        <p:grpSpPr>
          <a:xfrm>
            <a:off x="857250" y="0"/>
            <a:ext cx="7025986" cy="1026786"/>
            <a:chOff x="0" y="-57150"/>
            <a:chExt cx="812800" cy="463550"/>
          </a:xfrm>
        </p:grpSpPr>
        <p:sp>
          <p:nvSpPr>
            <p:cNvPr id="588" name="Google Shape;588;p31"/>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1"/>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590" name="Google Shape;590;p31"/>
          <p:cNvSpPr txBox="1"/>
          <p:nvPr/>
        </p:nvSpPr>
        <p:spPr>
          <a:xfrm>
            <a:off x="3778133" y="2760102"/>
            <a:ext cx="1653037" cy="150811"/>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591" name="Google Shape;591;p31"/>
          <p:cNvSpPr txBox="1"/>
          <p:nvPr/>
        </p:nvSpPr>
        <p:spPr>
          <a:xfrm>
            <a:off x="455468" y="256368"/>
            <a:ext cx="8115300" cy="51706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400"/>
              <a:buFont typeface="Arial"/>
              <a:buNone/>
            </a:pPr>
            <a:r>
              <a:rPr lang="en-US" sz="2400" b="0" i="0" u="none" strike="noStrike" cap="none">
                <a:solidFill>
                  <a:srgbClr val="FFFDFC"/>
                </a:solidFill>
                <a:latin typeface="Marcellus"/>
                <a:ea typeface="Marcellus"/>
                <a:cs typeface="Marcellus"/>
                <a:sym typeface="Marcellus"/>
              </a:rPr>
              <a:t>Heat Map Feature Correlation Matrix </a:t>
            </a:r>
            <a:endParaRPr sz="2400" b="0" i="0" u="none" strike="noStrike" cap="none">
              <a:solidFill>
                <a:srgbClr val="000000"/>
              </a:solidFill>
              <a:latin typeface="Arial"/>
              <a:ea typeface="Arial"/>
              <a:cs typeface="Arial"/>
              <a:sym typeface="Arial"/>
            </a:endParaRPr>
          </a:p>
        </p:txBody>
      </p:sp>
      <p:pic>
        <p:nvPicPr>
          <p:cNvPr id="592" name="Google Shape;592;p31" descr="A screen shot of a graph&#10;&#10;Description automatically generated"/>
          <p:cNvPicPr preferRelativeResize="0"/>
          <p:nvPr/>
        </p:nvPicPr>
        <p:blipFill rotWithShape="1">
          <a:blip r:embed="rId3">
            <a:alphaModFix/>
          </a:blip>
          <a:srcRect/>
          <a:stretch/>
        </p:blipFill>
        <p:spPr>
          <a:xfrm>
            <a:off x="2202873" y="1153376"/>
            <a:ext cx="4869871" cy="378631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596"/>
        <p:cNvGrpSpPr/>
        <p:nvPr/>
      </p:nvGrpSpPr>
      <p:grpSpPr>
        <a:xfrm>
          <a:off x="0" y="0"/>
          <a:ext cx="0" cy="0"/>
          <a:chOff x="0" y="0"/>
          <a:chExt cx="0" cy="0"/>
        </a:xfrm>
      </p:grpSpPr>
      <p:pic>
        <p:nvPicPr>
          <p:cNvPr id="597" name="Google Shape;597;p32"/>
          <p:cNvPicPr preferRelativeResize="0"/>
          <p:nvPr/>
        </p:nvPicPr>
        <p:blipFill rotWithShape="1">
          <a:blip r:embed="rId3">
            <a:alphaModFix/>
          </a:blip>
          <a:srcRect/>
          <a:stretch/>
        </p:blipFill>
        <p:spPr>
          <a:xfrm>
            <a:off x="277114" y="1227858"/>
            <a:ext cx="3456600" cy="2687700"/>
          </a:xfrm>
          <a:prstGeom prst="roundRect">
            <a:avLst>
              <a:gd name="adj" fmla="val 8594"/>
            </a:avLst>
          </a:prstGeom>
          <a:solidFill>
            <a:srgbClr val="ECECEC"/>
          </a:solidFill>
          <a:ln>
            <a:noFill/>
          </a:ln>
          <a:effectLst>
            <a:reflection stA="38000" endPos="28000" dist="5000" dir="5400000" sy="-100000" algn="bl" rotWithShape="0"/>
          </a:effectLst>
        </p:spPr>
      </p:pic>
      <p:pic>
        <p:nvPicPr>
          <p:cNvPr id="598" name="Google Shape;598;p32"/>
          <p:cNvPicPr preferRelativeResize="0"/>
          <p:nvPr/>
        </p:nvPicPr>
        <p:blipFill rotWithShape="1">
          <a:blip r:embed="rId4">
            <a:alphaModFix/>
          </a:blip>
          <a:srcRect/>
          <a:stretch/>
        </p:blipFill>
        <p:spPr>
          <a:xfrm>
            <a:off x="3975500" y="280554"/>
            <a:ext cx="1733700" cy="4680000"/>
          </a:xfrm>
          <a:prstGeom prst="roundRect">
            <a:avLst>
              <a:gd name="adj" fmla="val 8594"/>
            </a:avLst>
          </a:prstGeom>
          <a:solidFill>
            <a:srgbClr val="ECECEC"/>
          </a:solidFill>
          <a:ln>
            <a:noFill/>
          </a:ln>
          <a:effectLst>
            <a:reflection stA="38000" endPos="28000" dist="5000" dir="5400000" fadeDir="5400012" sy="-100000" algn="bl" rotWithShape="0"/>
          </a:effectLst>
        </p:spPr>
      </p:pic>
      <p:pic>
        <p:nvPicPr>
          <p:cNvPr id="599" name="Google Shape;599;p32"/>
          <p:cNvPicPr preferRelativeResize="0"/>
          <p:nvPr/>
        </p:nvPicPr>
        <p:blipFill rotWithShape="1">
          <a:blip r:embed="rId5">
            <a:alphaModFix/>
          </a:blip>
          <a:srcRect/>
          <a:stretch/>
        </p:blipFill>
        <p:spPr>
          <a:xfrm>
            <a:off x="5889915" y="1274664"/>
            <a:ext cx="2976900" cy="2691600"/>
          </a:xfrm>
          <a:prstGeom prst="roundRect">
            <a:avLst>
              <a:gd name="adj" fmla="val 8594"/>
            </a:avLst>
          </a:prstGeom>
          <a:solidFill>
            <a:srgbClr val="ECECEC"/>
          </a:solidFill>
          <a:ln>
            <a:noFill/>
          </a:ln>
          <a:effectLst>
            <a:outerShdw blurRad="50800" dist="50800" dir="5400000" algn="ctr" rotWithShape="0">
              <a:srgbClr val="000000"/>
            </a:outerShdw>
            <a:reflection stA="38000" endPos="28000" dist="5000" dir="5400000" sy="-100000" algn="bl" rotWithShape="0"/>
          </a:effectLst>
        </p:spPr>
      </p:pic>
      <p:sp>
        <p:nvSpPr>
          <p:cNvPr id="600" name="Google Shape;600;p32"/>
          <p:cNvSpPr/>
          <p:nvPr/>
        </p:nvSpPr>
        <p:spPr>
          <a:xfrm rot="10800000">
            <a:off x="628096" y="227733"/>
            <a:ext cx="2936042" cy="868697"/>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chemeClr val="lt2"/>
          </a:solidFill>
          <a:ln w="19050" cap="sq" cmpd="sng">
            <a:solidFill>
              <a:srgbClr val="FFFFFF"/>
            </a:solidFill>
            <a:prstDash val="solid"/>
            <a:miter lim="8000"/>
            <a:headEnd type="none" w="sm" len="sm"/>
            <a:tailEnd type="none" w="sm" len="sm"/>
          </a:ln>
          <a:effectLst>
            <a:outerShdw blurRad="63500" sx="102000" sy="102000" algn="ctr" rotWithShape="0">
              <a:srgbClr val="000000">
                <a:alpha val="40000"/>
              </a:srgbClr>
            </a:outerShdw>
          </a:effectLst>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2"/>
          <p:cNvSpPr txBox="1"/>
          <p:nvPr/>
        </p:nvSpPr>
        <p:spPr>
          <a:xfrm>
            <a:off x="893461" y="431248"/>
            <a:ext cx="240531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Quattrocento Sans"/>
                <a:ea typeface="Quattrocento Sans"/>
                <a:cs typeface="Quattrocento Sans"/>
                <a:sym typeface="Quattrocento Sans"/>
              </a:rPr>
              <a:t>Top House Sales with Correlation to the House Attributes</a:t>
            </a:r>
            <a:endParaRPr sz="1200" b="0" i="0" u="none" strike="noStrike" cap="none">
              <a:solidFill>
                <a:schemeClr val="dk2"/>
              </a:solidFill>
              <a:latin typeface="Quattrocento Sans"/>
              <a:ea typeface="Quattrocento Sans"/>
              <a:cs typeface="Quattrocento Sans"/>
              <a:sym typeface="Quattrocen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605"/>
        <p:cNvGrpSpPr/>
        <p:nvPr/>
      </p:nvGrpSpPr>
      <p:grpSpPr>
        <a:xfrm>
          <a:off x="0" y="0"/>
          <a:ext cx="0" cy="0"/>
          <a:chOff x="0" y="0"/>
          <a:chExt cx="0" cy="0"/>
        </a:xfrm>
      </p:grpSpPr>
      <p:sp>
        <p:nvSpPr>
          <p:cNvPr id="606" name="Google Shape;606;p33"/>
          <p:cNvSpPr/>
          <p:nvPr/>
        </p:nvSpPr>
        <p:spPr>
          <a:xfrm rot="10800000">
            <a:off x="628096" y="227733"/>
            <a:ext cx="2936042" cy="868697"/>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chemeClr val="lt2"/>
          </a:solidFill>
          <a:ln w="19050" cap="sq" cmpd="sng">
            <a:solidFill>
              <a:srgbClr val="FFFFFF"/>
            </a:solidFill>
            <a:prstDash val="solid"/>
            <a:miter lim="8000"/>
            <a:headEnd type="none" w="sm" len="sm"/>
            <a:tailEnd type="none" w="sm" len="sm"/>
          </a:ln>
          <a:effectLst>
            <a:outerShdw blurRad="63500" sx="102000" sy="102000" algn="ctr" rotWithShape="0">
              <a:srgbClr val="000000">
                <a:alpha val="40000"/>
              </a:srgbClr>
            </a:outerShdw>
          </a:effectLst>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3"/>
          <p:cNvSpPr txBox="1"/>
          <p:nvPr/>
        </p:nvSpPr>
        <p:spPr>
          <a:xfrm>
            <a:off x="734908" y="431248"/>
            <a:ext cx="272241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Quattrocento Sans"/>
                <a:ea typeface="Quattrocento Sans"/>
                <a:cs typeface="Quattrocento Sans"/>
                <a:sym typeface="Quattrocento Sans"/>
              </a:rPr>
              <a:t>Bottom House Sales with Correlation to the House Attributes</a:t>
            </a:r>
            <a:endParaRPr sz="1200" b="0" i="0" u="none" strike="noStrike" cap="none">
              <a:solidFill>
                <a:schemeClr val="dk2"/>
              </a:solidFill>
              <a:latin typeface="Quattrocento Sans"/>
              <a:ea typeface="Quattrocento Sans"/>
              <a:cs typeface="Quattrocento Sans"/>
              <a:sym typeface="Quattrocento Sans"/>
            </a:endParaRPr>
          </a:p>
        </p:txBody>
      </p:sp>
      <p:pic>
        <p:nvPicPr>
          <p:cNvPr id="608" name="Google Shape;608;p33" descr="A screenshot of a computer&#10;&#10;Description automatically generated"/>
          <p:cNvPicPr preferRelativeResize="0"/>
          <p:nvPr/>
        </p:nvPicPr>
        <p:blipFill rotWithShape="1">
          <a:blip r:embed="rId3">
            <a:alphaModFix/>
          </a:blip>
          <a:srcRect/>
          <a:stretch/>
        </p:blipFill>
        <p:spPr>
          <a:xfrm>
            <a:off x="277114" y="1274664"/>
            <a:ext cx="3387414" cy="3062806"/>
          </a:xfrm>
          <a:prstGeom prst="roundRect">
            <a:avLst>
              <a:gd name="adj" fmla="val 8594"/>
            </a:avLst>
          </a:prstGeom>
          <a:solidFill>
            <a:srgbClr val="ECECEC"/>
          </a:solidFill>
          <a:ln>
            <a:noFill/>
          </a:ln>
          <a:effectLst>
            <a:reflection stA="38000" endPos="28000" dist="5000" dir="5400000" sy="-100000" algn="bl" rotWithShape="0"/>
          </a:effectLst>
        </p:spPr>
      </p:pic>
      <p:pic>
        <p:nvPicPr>
          <p:cNvPr id="609" name="Google Shape;609;p33" descr="A screenshot of a computer&#10;&#10;Description automatically generated"/>
          <p:cNvPicPr preferRelativeResize="0"/>
          <p:nvPr/>
        </p:nvPicPr>
        <p:blipFill rotWithShape="1">
          <a:blip r:embed="rId4">
            <a:alphaModFix/>
          </a:blip>
          <a:srcRect/>
          <a:stretch/>
        </p:blipFill>
        <p:spPr>
          <a:xfrm>
            <a:off x="3926765" y="641043"/>
            <a:ext cx="1700912" cy="3958936"/>
          </a:xfrm>
          <a:prstGeom prst="roundRect">
            <a:avLst>
              <a:gd name="adj" fmla="val 8594"/>
            </a:avLst>
          </a:prstGeom>
          <a:solidFill>
            <a:srgbClr val="ECECEC"/>
          </a:solidFill>
          <a:ln>
            <a:noFill/>
          </a:ln>
          <a:effectLst>
            <a:reflection stA="38000" endPos="28000" dist="5000" dir="5400000" sy="-100000" algn="bl" rotWithShape="0"/>
          </a:effectLst>
        </p:spPr>
      </p:pic>
      <p:pic>
        <p:nvPicPr>
          <p:cNvPr id="610" name="Google Shape;610;p33" descr="A diagram of a house&#10;&#10;Description automatically generated"/>
          <p:cNvPicPr preferRelativeResize="0"/>
          <p:nvPr/>
        </p:nvPicPr>
        <p:blipFill rotWithShape="1">
          <a:blip r:embed="rId5">
            <a:alphaModFix/>
          </a:blip>
          <a:srcRect/>
          <a:stretch/>
        </p:blipFill>
        <p:spPr>
          <a:xfrm>
            <a:off x="5889914" y="1096431"/>
            <a:ext cx="2839136" cy="3023755"/>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A05B44"/>
        </a:solidFill>
        <a:effectLst/>
      </p:bgPr>
    </p:bg>
    <p:spTree>
      <p:nvGrpSpPr>
        <p:cNvPr id="1" name="Shape 614"/>
        <p:cNvGrpSpPr/>
        <p:nvPr/>
      </p:nvGrpSpPr>
      <p:grpSpPr>
        <a:xfrm>
          <a:off x="0" y="0"/>
          <a:ext cx="0" cy="0"/>
          <a:chOff x="0" y="0"/>
          <a:chExt cx="0" cy="0"/>
        </a:xfrm>
      </p:grpSpPr>
      <p:grpSp>
        <p:nvGrpSpPr>
          <p:cNvPr id="615" name="Google Shape;615;p34"/>
          <p:cNvGrpSpPr/>
          <p:nvPr/>
        </p:nvGrpSpPr>
        <p:grpSpPr>
          <a:xfrm>
            <a:off x="340995" y="-138738"/>
            <a:ext cx="8462010" cy="4825990"/>
            <a:chOff x="0" y="-57150"/>
            <a:chExt cx="812800" cy="463550"/>
          </a:xfrm>
        </p:grpSpPr>
        <p:sp>
          <p:nvSpPr>
            <p:cNvPr id="616" name="Google Shape;616;p34"/>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334247"/>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4"/>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618" name="Google Shape;618;p34"/>
          <p:cNvGrpSpPr/>
          <p:nvPr/>
        </p:nvGrpSpPr>
        <p:grpSpPr>
          <a:xfrm>
            <a:off x="1370802" y="1460368"/>
            <a:ext cx="6402382" cy="2136739"/>
            <a:chOff x="-19" y="-161925"/>
            <a:chExt cx="17073018" cy="5697971"/>
          </a:xfrm>
        </p:grpSpPr>
        <p:sp>
          <p:nvSpPr>
            <p:cNvPr id="619" name="Google Shape;619;p34"/>
            <p:cNvSpPr txBox="1"/>
            <p:nvPr/>
          </p:nvSpPr>
          <p:spPr>
            <a:xfrm>
              <a:off x="0" y="-161925"/>
              <a:ext cx="17072999" cy="3020315"/>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600"/>
                <a:buFont typeface="Arial"/>
                <a:buNone/>
              </a:pPr>
              <a:r>
                <a:rPr lang="en-US" sz="1600" b="0" i="0" u="none" strike="noStrike" cap="none">
                  <a:solidFill>
                    <a:srgbClr val="FFFDFC"/>
                  </a:solidFill>
                  <a:latin typeface="Quattrocento Sans"/>
                  <a:ea typeface="Quattrocento Sans"/>
                  <a:cs typeface="Quattrocento Sans"/>
                  <a:sym typeface="Quattrocento Sans"/>
                </a:rPr>
                <a:t>“Data analytics is the future, and the future is NOW! Every mouse click, keyboard button press, swipe, or tap is used to shape business decisions. Everything is about data these days. Data is information, and information is power.” - Radi </a:t>
              </a:r>
              <a:endParaRPr sz="1600" b="0" i="0" u="none" strike="noStrike" cap="none">
                <a:solidFill>
                  <a:srgbClr val="000000"/>
                </a:solidFill>
                <a:latin typeface="Quattrocento Sans"/>
                <a:ea typeface="Quattrocento Sans"/>
                <a:cs typeface="Quattrocento Sans"/>
                <a:sym typeface="Quattrocento Sans"/>
              </a:endParaRPr>
            </a:p>
          </p:txBody>
        </p:sp>
        <p:sp>
          <p:nvSpPr>
            <p:cNvPr id="620" name="Google Shape;620;p34"/>
            <p:cNvSpPr txBox="1"/>
            <p:nvPr/>
          </p:nvSpPr>
          <p:spPr>
            <a:xfrm>
              <a:off x="-19" y="4789174"/>
              <a:ext cx="17073018" cy="746872"/>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1300"/>
                <a:buFont typeface="Arial"/>
                <a:buNone/>
              </a:pPr>
              <a:r>
                <a:rPr lang="en-US" sz="1300" b="0" i="0" u="none" strike="noStrike" cap="none">
                  <a:solidFill>
                    <a:srgbClr val="FFFDFC"/>
                  </a:solidFill>
                  <a:latin typeface="Raleway"/>
                  <a:ea typeface="Raleway"/>
                  <a:cs typeface="Raleway"/>
                  <a:sym typeface="Raleway"/>
                </a:rPr>
                <a:t>— Congratulations Everyone!!!</a:t>
              </a:r>
              <a:endParaRPr sz="700" b="0" i="0" u="none" strike="noStrike" cap="none">
                <a:solidFill>
                  <a:srgbClr val="000000"/>
                </a:solidFill>
                <a:latin typeface="Arial"/>
                <a:ea typeface="Arial"/>
                <a:cs typeface="Arial"/>
                <a:sym typeface="Arial"/>
              </a:endParaRPr>
            </a:p>
          </p:txBody>
        </p:sp>
      </p:grpSp>
      <p:sp>
        <p:nvSpPr>
          <p:cNvPr id="621" name="Google Shape;621;p34"/>
          <p:cNvSpPr/>
          <p:nvPr/>
        </p:nvSpPr>
        <p:spPr>
          <a:xfrm>
            <a:off x="2943854" y="3187971"/>
            <a:ext cx="480803" cy="458949"/>
          </a:xfrm>
          <a:custGeom>
            <a:avLst/>
            <a:gdLst/>
            <a:ahLst/>
            <a:cxnLst/>
            <a:rect l="l" t="t" r="r" b="b"/>
            <a:pathLst>
              <a:path w="961606" h="917897" extrusionOk="0">
                <a:moveTo>
                  <a:pt x="0" y="0"/>
                </a:moveTo>
                <a:lnTo>
                  <a:pt x="961606" y="0"/>
                </a:lnTo>
                <a:lnTo>
                  <a:pt x="961606" y="917897"/>
                </a:lnTo>
                <a:lnTo>
                  <a:pt x="0" y="91789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35"/>
          <p:cNvPicPr preferRelativeResize="0"/>
          <p:nvPr/>
        </p:nvPicPr>
        <p:blipFill rotWithShape="1">
          <a:blip r:embed="rId3">
            <a:alphaModFix/>
          </a:blip>
          <a:srcRect/>
          <a:stretch/>
        </p:blipFill>
        <p:spPr>
          <a:xfrm>
            <a:off x="0" y="0"/>
            <a:ext cx="9144003" cy="5143501"/>
          </a:xfrm>
          <a:prstGeom prst="rect">
            <a:avLst/>
          </a:prstGeom>
          <a:noFill/>
          <a:ln>
            <a:noFill/>
          </a:ln>
        </p:spPr>
      </p:pic>
      <p:grpSp>
        <p:nvGrpSpPr>
          <p:cNvPr id="627" name="Google Shape;627;p35"/>
          <p:cNvGrpSpPr/>
          <p:nvPr/>
        </p:nvGrpSpPr>
        <p:grpSpPr>
          <a:xfrm>
            <a:off x="340995" y="59592"/>
            <a:ext cx="8461980" cy="4627645"/>
            <a:chOff x="0" y="-38100"/>
            <a:chExt cx="812800" cy="444500"/>
          </a:xfrm>
        </p:grpSpPr>
        <p:sp>
          <p:nvSpPr>
            <p:cNvPr id="628" name="Google Shape;628;p35"/>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05B44">
                <a:alpha val="36862"/>
              </a:srgbClr>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5"/>
            <p:cNvSpPr txBox="1"/>
            <p:nvPr/>
          </p:nvSpPr>
          <p:spPr>
            <a:xfrm>
              <a:off x="0" y="-38100"/>
              <a:ext cx="812800" cy="4445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630" name="Google Shape;630;p35"/>
          <p:cNvGrpSpPr/>
          <p:nvPr/>
        </p:nvGrpSpPr>
        <p:grpSpPr>
          <a:xfrm>
            <a:off x="340995" y="-138736"/>
            <a:ext cx="8461980" cy="4825973"/>
            <a:chOff x="0" y="-57150"/>
            <a:chExt cx="812800" cy="463550"/>
          </a:xfrm>
        </p:grpSpPr>
        <p:sp>
          <p:nvSpPr>
            <p:cNvPr id="631" name="Google Shape;631;p35"/>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5"/>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633" name="Google Shape;633;p35"/>
          <p:cNvGrpSpPr/>
          <p:nvPr/>
        </p:nvGrpSpPr>
        <p:grpSpPr>
          <a:xfrm>
            <a:off x="4394986" y="4279159"/>
            <a:ext cx="685800" cy="685800"/>
            <a:chOff x="0" y="0"/>
            <a:chExt cx="812800" cy="812800"/>
          </a:xfrm>
        </p:grpSpPr>
        <p:sp>
          <p:nvSpPr>
            <p:cNvPr id="634" name="Google Shape;634;p3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4247"/>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5"/>
            <p:cNvSpPr txBox="1"/>
            <p:nvPr/>
          </p:nvSpPr>
          <p:spPr>
            <a:xfrm>
              <a:off x="76200" y="19050"/>
              <a:ext cx="660400" cy="717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636" name="Google Shape;636;p35"/>
          <p:cNvSpPr txBox="1"/>
          <p:nvPr/>
        </p:nvSpPr>
        <p:spPr>
          <a:xfrm>
            <a:off x="2212895" y="1504256"/>
            <a:ext cx="4783650" cy="19389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0" b="0" i="0" u="none" strike="noStrike" cap="none">
                <a:solidFill>
                  <a:srgbClr val="F2F2F2"/>
                </a:solidFill>
                <a:latin typeface="Arial"/>
                <a:ea typeface="Arial"/>
                <a:cs typeface="Arial"/>
                <a:sym typeface="Aria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grpSp>
        <p:nvGrpSpPr>
          <p:cNvPr id="166" name="Google Shape;166;p4"/>
          <p:cNvGrpSpPr/>
          <p:nvPr/>
        </p:nvGrpSpPr>
        <p:grpSpPr>
          <a:xfrm>
            <a:off x="-6016942" y="-138738"/>
            <a:ext cx="8462010" cy="4825990"/>
            <a:chOff x="0" y="-57150"/>
            <a:chExt cx="812800" cy="463550"/>
          </a:xfrm>
        </p:grpSpPr>
        <p:sp>
          <p:nvSpPr>
            <p:cNvPr id="167" name="Google Shape;167;p4"/>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334247"/>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4"/>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169" name="Google Shape;169;p4"/>
          <p:cNvGrpSpPr/>
          <p:nvPr/>
        </p:nvGrpSpPr>
        <p:grpSpPr>
          <a:xfrm>
            <a:off x="6698932" y="-138738"/>
            <a:ext cx="8462010" cy="4825990"/>
            <a:chOff x="0" y="-57150"/>
            <a:chExt cx="812800" cy="463550"/>
          </a:xfrm>
        </p:grpSpPr>
        <p:sp>
          <p:nvSpPr>
            <p:cNvPr id="170" name="Google Shape;170;p4"/>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334247"/>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4"/>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172" name="Google Shape;172;p4"/>
          <p:cNvGrpSpPr/>
          <p:nvPr/>
        </p:nvGrpSpPr>
        <p:grpSpPr>
          <a:xfrm>
            <a:off x="390614" y="105677"/>
            <a:ext cx="8462010" cy="4825990"/>
            <a:chOff x="0" y="-57150"/>
            <a:chExt cx="812800" cy="463550"/>
          </a:xfrm>
        </p:grpSpPr>
        <p:sp>
          <p:nvSpPr>
            <p:cNvPr id="173" name="Google Shape;173;p4"/>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4"/>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75" name="Google Shape;175;p4"/>
          <p:cNvSpPr txBox="1"/>
          <p:nvPr/>
        </p:nvSpPr>
        <p:spPr>
          <a:xfrm>
            <a:off x="1467343" y="1284345"/>
            <a:ext cx="6124800" cy="707886"/>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Meet Our Team</a:t>
            </a:r>
            <a:endParaRPr sz="700" b="0" i="0" u="none" strike="noStrike" cap="none">
              <a:solidFill>
                <a:srgbClr val="000000"/>
              </a:solidFill>
              <a:latin typeface="Arial"/>
              <a:ea typeface="Arial"/>
              <a:cs typeface="Arial"/>
              <a:sym typeface="Arial"/>
            </a:endParaRPr>
          </a:p>
        </p:txBody>
      </p:sp>
      <p:sp>
        <p:nvSpPr>
          <p:cNvPr id="176" name="Google Shape;176;p4"/>
          <p:cNvSpPr txBox="1"/>
          <p:nvPr/>
        </p:nvSpPr>
        <p:spPr>
          <a:xfrm>
            <a:off x="988388" y="2698613"/>
            <a:ext cx="2385900" cy="176972"/>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000"/>
              <a:buFont typeface="Arial"/>
              <a:buNone/>
            </a:pPr>
            <a:endParaRPr sz="1000" b="0" i="0" u="none" strike="noStrike" cap="none">
              <a:solidFill>
                <a:srgbClr val="FFFFFF"/>
              </a:solidFill>
              <a:latin typeface="Raleway"/>
              <a:ea typeface="Raleway"/>
              <a:cs typeface="Raleway"/>
              <a:sym typeface="Raleway"/>
            </a:endParaRPr>
          </a:p>
        </p:txBody>
      </p:sp>
      <p:sp>
        <p:nvSpPr>
          <p:cNvPr id="177" name="Google Shape;177;p4"/>
          <p:cNvSpPr txBox="1"/>
          <p:nvPr/>
        </p:nvSpPr>
        <p:spPr>
          <a:xfrm>
            <a:off x="3839043" y="2342378"/>
            <a:ext cx="1675301" cy="387798"/>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1800"/>
              <a:buFont typeface="Arial"/>
              <a:buNone/>
            </a:pPr>
            <a:r>
              <a:rPr lang="en-US" sz="1800" b="0" i="0" u="none" strike="noStrike" cap="none">
                <a:solidFill>
                  <a:srgbClr val="FFFDFC"/>
                </a:solidFill>
                <a:latin typeface="Quattrocento Sans"/>
                <a:ea typeface="Quattrocento Sans"/>
                <a:cs typeface="Quattrocento Sans"/>
                <a:sym typeface="Quattrocento Sans"/>
              </a:rPr>
              <a:t>Adams Olweny</a:t>
            </a:r>
            <a:endParaRPr sz="1800" b="0" i="0" u="none" strike="noStrike" cap="none">
              <a:solidFill>
                <a:srgbClr val="000000"/>
              </a:solidFill>
              <a:latin typeface="Quattrocento Sans"/>
              <a:ea typeface="Quattrocento Sans"/>
              <a:cs typeface="Quattrocento Sans"/>
              <a:sym typeface="Quattrocento Sans"/>
            </a:endParaRPr>
          </a:p>
        </p:txBody>
      </p:sp>
      <p:sp>
        <p:nvSpPr>
          <p:cNvPr id="178" name="Google Shape;178;p4"/>
          <p:cNvSpPr txBox="1"/>
          <p:nvPr/>
        </p:nvSpPr>
        <p:spPr>
          <a:xfrm>
            <a:off x="1304073" y="2324773"/>
            <a:ext cx="1865801" cy="387798"/>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1800"/>
              <a:buFont typeface="Arial"/>
              <a:buNone/>
            </a:pPr>
            <a:r>
              <a:rPr lang="en-US" sz="1800" b="0" i="0" u="none" strike="noStrike" cap="none">
                <a:solidFill>
                  <a:srgbClr val="FFFDFC"/>
                </a:solidFill>
                <a:latin typeface="Quattrocento Sans"/>
                <a:ea typeface="Quattrocento Sans"/>
                <a:cs typeface="Quattrocento Sans"/>
                <a:sym typeface="Quattrocento Sans"/>
              </a:rPr>
              <a:t>Manuel Sosa</a:t>
            </a:r>
            <a:endParaRPr sz="1800" b="0" i="0" u="none" strike="noStrike" cap="none">
              <a:solidFill>
                <a:srgbClr val="000000"/>
              </a:solidFill>
              <a:latin typeface="Quattrocento Sans"/>
              <a:ea typeface="Quattrocento Sans"/>
              <a:cs typeface="Quattrocento Sans"/>
              <a:sym typeface="Quattrocento Sans"/>
            </a:endParaRPr>
          </a:p>
        </p:txBody>
      </p:sp>
      <p:sp>
        <p:nvSpPr>
          <p:cNvPr id="179" name="Google Shape;179;p4"/>
          <p:cNvSpPr txBox="1"/>
          <p:nvPr/>
        </p:nvSpPr>
        <p:spPr>
          <a:xfrm>
            <a:off x="6239150" y="2342378"/>
            <a:ext cx="1761026" cy="538609"/>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None/>
            </a:pPr>
            <a:r>
              <a:rPr lang="en-US" sz="1800" b="0" i="0" u="none" strike="noStrike" cap="none">
                <a:solidFill>
                  <a:srgbClr val="FFFDFC"/>
                </a:solidFill>
                <a:latin typeface="Quattrocento Sans"/>
                <a:ea typeface="Quattrocento Sans"/>
                <a:cs typeface="Quattrocento Sans"/>
                <a:sym typeface="Quattrocento Sans"/>
              </a:rPr>
              <a:t>Dawn Reynoso</a:t>
            </a:r>
            <a:endParaRPr sz="18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4003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180" name="Google Shape;180;p4" descr="A person in a suit and tie&#10;&#10;Description automatically generated"/>
          <p:cNvPicPr preferRelativeResize="0"/>
          <p:nvPr/>
        </p:nvPicPr>
        <p:blipFill rotWithShape="1">
          <a:blip r:embed="rId3">
            <a:alphaModFix/>
          </a:blip>
          <a:srcRect/>
          <a:stretch/>
        </p:blipFill>
        <p:spPr>
          <a:xfrm>
            <a:off x="3998230" y="2824589"/>
            <a:ext cx="1482641" cy="127054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81" name="Google Shape;181;p4" descr="A person in a red sweater&#10;&#10;Description automatically generated"/>
          <p:cNvPicPr preferRelativeResize="0"/>
          <p:nvPr/>
        </p:nvPicPr>
        <p:blipFill rotWithShape="1">
          <a:blip r:embed="rId4">
            <a:alphaModFix/>
          </a:blip>
          <a:srcRect/>
          <a:stretch/>
        </p:blipFill>
        <p:spPr>
          <a:xfrm>
            <a:off x="6471061" y="2817192"/>
            <a:ext cx="1471658" cy="131755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82" name="Google Shape;182;p4" descr="A person wearing glasses and a suit&#10;&#10;Description automatically generated"/>
          <p:cNvPicPr preferRelativeResize="0"/>
          <p:nvPr/>
        </p:nvPicPr>
        <p:blipFill rotWithShape="1">
          <a:blip r:embed="rId5">
            <a:alphaModFix/>
          </a:blip>
          <a:srcRect/>
          <a:stretch/>
        </p:blipFill>
        <p:spPr>
          <a:xfrm>
            <a:off x="1466955" y="2759481"/>
            <a:ext cx="1475048" cy="129730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5"/>
          <p:cNvPicPr preferRelativeResize="0"/>
          <p:nvPr/>
        </p:nvPicPr>
        <p:blipFill rotWithShape="1">
          <a:blip r:embed="rId3">
            <a:alphaModFix/>
          </a:blip>
          <a:srcRect/>
          <a:stretch/>
        </p:blipFill>
        <p:spPr>
          <a:xfrm>
            <a:off x="1354" y="0"/>
            <a:ext cx="4570646" cy="5143501"/>
          </a:xfrm>
          <a:prstGeom prst="rect">
            <a:avLst/>
          </a:prstGeom>
          <a:noFill/>
          <a:ln>
            <a:noFill/>
          </a:ln>
        </p:spPr>
      </p:pic>
      <p:sp>
        <p:nvSpPr>
          <p:cNvPr id="188" name="Google Shape;188;p5"/>
          <p:cNvSpPr/>
          <p:nvPr/>
        </p:nvSpPr>
        <p:spPr>
          <a:xfrm>
            <a:off x="55418" y="488398"/>
            <a:ext cx="8747587" cy="4231005"/>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5"/>
          <p:cNvSpPr txBox="1"/>
          <p:nvPr/>
        </p:nvSpPr>
        <p:spPr>
          <a:xfrm>
            <a:off x="4717678" y="609599"/>
            <a:ext cx="2112614" cy="1077218"/>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3200" b="0" i="0" u="none" strike="noStrike" cap="none">
                <a:solidFill>
                  <a:schemeClr val="dk1"/>
                </a:solidFill>
                <a:latin typeface="Quattrocento Sans"/>
                <a:ea typeface="Quattrocento Sans"/>
                <a:cs typeface="Quattrocento Sans"/>
                <a:sym typeface="Quattrocento Sans"/>
              </a:rPr>
              <a:t>Our </a:t>
            </a:r>
            <a:endParaRPr/>
          </a:p>
          <a:p>
            <a:pPr marL="0" marR="0" lvl="1" indent="0" algn="l" rtl="0">
              <a:lnSpc>
                <a:spcPct val="100000"/>
              </a:lnSpc>
              <a:spcBef>
                <a:spcPts val="0"/>
              </a:spcBef>
              <a:spcAft>
                <a:spcPts val="0"/>
              </a:spcAft>
              <a:buNone/>
            </a:pPr>
            <a:r>
              <a:rPr lang="en-US" sz="3200" b="0" i="0" u="none" strike="noStrike" cap="none">
                <a:solidFill>
                  <a:schemeClr val="dk1"/>
                </a:solidFill>
                <a:latin typeface="Quattrocento Sans"/>
                <a:ea typeface="Quattrocento Sans"/>
                <a:cs typeface="Quattrocento Sans"/>
                <a:sym typeface="Quattrocento Sans"/>
              </a:rPr>
              <a:t>Project </a:t>
            </a:r>
            <a:endParaRPr/>
          </a:p>
        </p:txBody>
      </p:sp>
      <p:sp>
        <p:nvSpPr>
          <p:cNvPr id="190" name="Google Shape;190;p5"/>
          <p:cNvSpPr txBox="1"/>
          <p:nvPr/>
        </p:nvSpPr>
        <p:spPr>
          <a:xfrm>
            <a:off x="4717678" y="2047035"/>
            <a:ext cx="3629700" cy="224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This</a:t>
            </a:r>
            <a:r>
              <a:rPr lang="en-US" sz="1400" b="0" i="0" u="none" strike="noStrike" cap="none">
                <a:solidFill>
                  <a:schemeClr val="dk1"/>
                </a:solidFill>
                <a:latin typeface="Arial"/>
                <a:ea typeface="Arial"/>
                <a:cs typeface="Arial"/>
                <a:sym typeface="Arial"/>
              </a:rPr>
              <a:t>  project focuses on developing a predictive model for housing prices using various machine learning techniques.</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The </a:t>
            </a:r>
            <a:r>
              <a:rPr lang="en-US" sz="1400" b="1" i="0" u="sng" strike="noStrike" cap="none">
                <a:solidFill>
                  <a:schemeClr val="dk1"/>
                </a:solidFill>
              </a:rPr>
              <a:t>primary goal is to accurately predict house sales prices</a:t>
            </a:r>
            <a:r>
              <a:rPr lang="en-US" sz="1400" b="0" i="0" u="none" strike="noStrike" cap="none">
                <a:solidFill>
                  <a:schemeClr val="dk1"/>
                </a:solidFill>
                <a:latin typeface="Arial"/>
                <a:ea typeface="Arial"/>
                <a:cs typeface="Arial"/>
                <a:sym typeface="Arial"/>
              </a:rPr>
              <a:t> based on a comprehensive dataset that includes numerous features related to property characteristics such as area, quality, condition, and location.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194"/>
        <p:cNvGrpSpPr/>
        <p:nvPr/>
      </p:nvGrpSpPr>
      <p:grpSpPr>
        <a:xfrm>
          <a:off x="0" y="0"/>
          <a:ext cx="0" cy="0"/>
          <a:chOff x="0" y="0"/>
          <a:chExt cx="0" cy="0"/>
        </a:xfrm>
      </p:grpSpPr>
      <p:pic>
        <p:nvPicPr>
          <p:cNvPr id="195" name="Google Shape;195;p6"/>
          <p:cNvPicPr preferRelativeResize="0"/>
          <p:nvPr/>
        </p:nvPicPr>
        <p:blipFill rotWithShape="1">
          <a:blip r:embed="rId3">
            <a:alphaModFix amt="50000"/>
          </a:blip>
          <a:srcRect/>
          <a:stretch/>
        </p:blipFill>
        <p:spPr>
          <a:xfrm>
            <a:off x="4572002" y="0"/>
            <a:ext cx="4570646" cy="5143501"/>
          </a:xfrm>
          <a:prstGeom prst="rect">
            <a:avLst/>
          </a:prstGeom>
          <a:noFill/>
          <a:ln>
            <a:noFill/>
          </a:ln>
        </p:spPr>
      </p:pic>
      <p:grpSp>
        <p:nvGrpSpPr>
          <p:cNvPr id="196" name="Google Shape;196;p6"/>
          <p:cNvGrpSpPr/>
          <p:nvPr/>
        </p:nvGrpSpPr>
        <p:grpSpPr>
          <a:xfrm>
            <a:off x="340995" y="-138738"/>
            <a:ext cx="8462010" cy="4825990"/>
            <a:chOff x="0" y="-57150"/>
            <a:chExt cx="812800" cy="463550"/>
          </a:xfrm>
        </p:grpSpPr>
        <p:sp>
          <p:nvSpPr>
            <p:cNvPr id="197" name="Google Shape;197;p6"/>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199" name="Google Shape;199;p6"/>
          <p:cNvSpPr txBox="1"/>
          <p:nvPr/>
        </p:nvSpPr>
        <p:spPr>
          <a:xfrm>
            <a:off x="928459" y="932669"/>
            <a:ext cx="3573300" cy="10590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3200"/>
              <a:buFont typeface="Arial"/>
              <a:buNone/>
            </a:pPr>
            <a:r>
              <a:rPr lang="en-US" sz="3200" b="0" i="0" u="none" strike="noStrike" cap="none">
                <a:solidFill>
                  <a:srgbClr val="FFFDFC"/>
                </a:solidFill>
                <a:latin typeface="Quattrocento Sans"/>
                <a:ea typeface="Quattrocento Sans"/>
                <a:cs typeface="Quattrocento Sans"/>
                <a:sym typeface="Quattrocento Sans"/>
              </a:rPr>
              <a:t>Project Questions </a:t>
            </a:r>
            <a:endParaRPr/>
          </a:p>
          <a:p>
            <a:pPr marL="0" marR="0" lvl="0" indent="0" algn="ctr" rtl="0">
              <a:lnSpc>
                <a:spcPct val="115000"/>
              </a:lnSpc>
              <a:spcBef>
                <a:spcPts val="0"/>
              </a:spcBef>
              <a:spcAft>
                <a:spcPts val="0"/>
              </a:spcAft>
              <a:buClr>
                <a:srgbClr val="000000"/>
              </a:buClr>
              <a:buSzPts val="3200"/>
              <a:buFont typeface="Arial"/>
              <a:buNone/>
            </a:pPr>
            <a:r>
              <a:rPr lang="en-US" sz="3200" b="0" i="0" u="none" strike="noStrike" cap="none">
                <a:solidFill>
                  <a:srgbClr val="FFFDFC"/>
                </a:solidFill>
                <a:latin typeface="Marcellus"/>
                <a:ea typeface="Marcellus"/>
                <a:cs typeface="Marcellus"/>
                <a:sym typeface="Marcellus"/>
              </a:rPr>
              <a:t> </a:t>
            </a:r>
            <a:endParaRPr sz="3200" b="0" i="0" u="none" strike="noStrike" cap="none">
              <a:solidFill>
                <a:srgbClr val="000000"/>
              </a:solidFill>
              <a:latin typeface="Arial"/>
              <a:ea typeface="Arial"/>
              <a:cs typeface="Arial"/>
              <a:sym typeface="Arial"/>
            </a:endParaRPr>
          </a:p>
        </p:txBody>
      </p:sp>
      <p:sp>
        <p:nvSpPr>
          <p:cNvPr id="200" name="Google Shape;200;p6"/>
          <p:cNvSpPr txBox="1"/>
          <p:nvPr/>
        </p:nvSpPr>
        <p:spPr>
          <a:xfrm>
            <a:off x="1575409" y="1645342"/>
            <a:ext cx="1935300" cy="200100"/>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1300"/>
              <a:buFont typeface="Arial"/>
              <a:buNone/>
            </a:pPr>
            <a:r>
              <a:rPr lang="en-US" sz="1300" b="1" i="0" u="none" strike="noStrike" cap="none">
                <a:solidFill>
                  <a:srgbClr val="FFFDFC"/>
                </a:solidFill>
                <a:latin typeface="Quattrocento Sans"/>
                <a:ea typeface="Quattrocento Sans"/>
                <a:cs typeface="Quattrocento Sans"/>
                <a:sym typeface="Quattrocento Sans"/>
              </a:rPr>
              <a:t>QUESTION ONE</a:t>
            </a:r>
            <a:endParaRPr sz="700" b="1" i="0" u="none" strike="noStrike" cap="none">
              <a:solidFill>
                <a:srgbClr val="000000"/>
              </a:solidFill>
              <a:latin typeface="Quattrocento Sans"/>
              <a:ea typeface="Quattrocento Sans"/>
              <a:cs typeface="Quattrocento Sans"/>
              <a:sym typeface="Quattrocento Sans"/>
            </a:endParaRPr>
          </a:p>
        </p:txBody>
      </p:sp>
      <p:sp>
        <p:nvSpPr>
          <p:cNvPr id="201" name="Google Shape;201;p6"/>
          <p:cNvSpPr txBox="1"/>
          <p:nvPr/>
        </p:nvSpPr>
        <p:spPr>
          <a:xfrm>
            <a:off x="492650" y="1875950"/>
            <a:ext cx="4069200" cy="3693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900"/>
              <a:buFont typeface="Arial"/>
              <a:buNone/>
            </a:pPr>
            <a:r>
              <a:rPr lang="en-US" sz="1000" b="0" i="0" u="none" strike="noStrike" cap="none">
                <a:solidFill>
                  <a:srgbClr val="FFFFFF"/>
                </a:solidFill>
                <a:latin typeface="Quattrocento Sans"/>
                <a:ea typeface="Quattrocento Sans"/>
                <a:cs typeface="Quattrocento Sans"/>
                <a:sym typeface="Quattrocento Sans"/>
              </a:rPr>
              <a:t>Predict house prices based on </a:t>
            </a:r>
            <a:r>
              <a:rPr lang="en-US" sz="1000">
                <a:solidFill>
                  <a:srgbClr val="FFFFFF"/>
                </a:solidFill>
                <a:latin typeface="Quattrocento Sans"/>
                <a:ea typeface="Quattrocento Sans"/>
                <a:cs typeface="Quattrocento Sans"/>
                <a:sym typeface="Quattrocento Sans"/>
              </a:rPr>
              <a:t>a number of numerous features related to property characteristics </a:t>
            </a:r>
            <a:r>
              <a:rPr lang="en-US" sz="1000" b="0" i="0" u="none" strike="noStrike" cap="none">
                <a:solidFill>
                  <a:srgbClr val="FFFFFF"/>
                </a:solidFill>
                <a:latin typeface="Quattrocento Sans"/>
                <a:ea typeface="Quattrocento Sans"/>
                <a:cs typeface="Quattrocento Sans"/>
                <a:sym typeface="Quattrocento Sans"/>
              </a:rPr>
              <a:t>? </a:t>
            </a:r>
            <a:endParaRPr sz="800" b="0" i="0" u="none" strike="noStrike" cap="none">
              <a:solidFill>
                <a:srgbClr val="000000"/>
              </a:solidFill>
              <a:latin typeface="Quattrocento Sans"/>
              <a:ea typeface="Quattrocento Sans"/>
              <a:cs typeface="Quattrocento Sans"/>
              <a:sym typeface="Quattrocento Sans"/>
            </a:endParaRPr>
          </a:p>
        </p:txBody>
      </p:sp>
      <p:sp>
        <p:nvSpPr>
          <p:cNvPr id="202" name="Google Shape;202;p6"/>
          <p:cNvSpPr txBox="1"/>
          <p:nvPr/>
        </p:nvSpPr>
        <p:spPr>
          <a:xfrm>
            <a:off x="1496611" y="2608268"/>
            <a:ext cx="1935300" cy="200100"/>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1300"/>
              <a:buFont typeface="Arial"/>
              <a:buNone/>
            </a:pPr>
            <a:r>
              <a:rPr lang="en-US" sz="1300" b="1" i="0" u="none" strike="noStrike" cap="none">
                <a:solidFill>
                  <a:srgbClr val="FFFDFC"/>
                </a:solidFill>
                <a:latin typeface="Quattrocento Sans"/>
                <a:ea typeface="Quattrocento Sans"/>
                <a:cs typeface="Quattrocento Sans"/>
                <a:sym typeface="Quattrocento Sans"/>
              </a:rPr>
              <a:t>QUESTION TWO</a:t>
            </a:r>
            <a:endParaRPr sz="700" b="1" i="0" u="none" strike="noStrike" cap="none">
              <a:solidFill>
                <a:srgbClr val="000000"/>
              </a:solidFill>
              <a:latin typeface="Quattrocento Sans"/>
              <a:ea typeface="Quattrocento Sans"/>
              <a:cs typeface="Quattrocento Sans"/>
              <a:sym typeface="Quattrocento Sans"/>
            </a:endParaRPr>
          </a:p>
        </p:txBody>
      </p:sp>
      <p:sp>
        <p:nvSpPr>
          <p:cNvPr id="203" name="Google Shape;203;p6"/>
          <p:cNvSpPr txBox="1"/>
          <p:nvPr/>
        </p:nvSpPr>
        <p:spPr>
          <a:xfrm>
            <a:off x="830042" y="2860858"/>
            <a:ext cx="3426000" cy="1539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900"/>
              <a:buFont typeface="Arial"/>
              <a:buNone/>
            </a:pPr>
            <a:r>
              <a:rPr lang="en-US" sz="1000" b="0" i="0" u="none" strike="noStrike" cap="none">
                <a:solidFill>
                  <a:srgbClr val="FFFFFF"/>
                </a:solidFill>
                <a:latin typeface="Quattrocento Sans"/>
                <a:ea typeface="Quattrocento Sans"/>
                <a:cs typeface="Quattrocento Sans"/>
                <a:sym typeface="Quattrocento Sans"/>
              </a:rPr>
              <a:t>Which variables have a strong correlation to the house price?</a:t>
            </a:r>
            <a:endParaRPr sz="800" b="0" i="0" u="none" strike="noStrike" cap="none">
              <a:solidFill>
                <a:srgbClr val="000000"/>
              </a:solidFill>
              <a:latin typeface="Quattrocento Sans"/>
              <a:ea typeface="Quattrocento Sans"/>
              <a:cs typeface="Quattrocento Sans"/>
              <a:sym typeface="Quattrocento Sans"/>
            </a:endParaRPr>
          </a:p>
        </p:txBody>
      </p:sp>
      <p:sp>
        <p:nvSpPr>
          <p:cNvPr id="204" name="Google Shape;204;p6"/>
          <p:cNvSpPr txBox="1"/>
          <p:nvPr/>
        </p:nvSpPr>
        <p:spPr>
          <a:xfrm>
            <a:off x="1496611" y="3413297"/>
            <a:ext cx="1935300" cy="200100"/>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1300"/>
              <a:buFont typeface="Arial"/>
              <a:buNone/>
            </a:pPr>
            <a:r>
              <a:rPr lang="en-US" sz="1300" b="1" i="0" u="none" strike="noStrike" cap="none">
                <a:solidFill>
                  <a:srgbClr val="FFFDFC"/>
                </a:solidFill>
                <a:latin typeface="Quattrocento Sans"/>
                <a:ea typeface="Quattrocento Sans"/>
                <a:cs typeface="Quattrocento Sans"/>
                <a:sym typeface="Quattrocento Sans"/>
              </a:rPr>
              <a:t>QUESTION THREE</a:t>
            </a:r>
            <a:endParaRPr sz="700" b="1" i="0" u="none" strike="noStrike" cap="none">
              <a:solidFill>
                <a:srgbClr val="000000"/>
              </a:solidFill>
              <a:latin typeface="Quattrocento Sans"/>
              <a:ea typeface="Quattrocento Sans"/>
              <a:cs typeface="Quattrocento Sans"/>
              <a:sym typeface="Quattrocento Sans"/>
            </a:endParaRPr>
          </a:p>
        </p:txBody>
      </p:sp>
      <p:sp>
        <p:nvSpPr>
          <p:cNvPr id="205" name="Google Shape;205;p6"/>
          <p:cNvSpPr txBox="1"/>
          <p:nvPr/>
        </p:nvSpPr>
        <p:spPr>
          <a:xfrm>
            <a:off x="814249" y="3667817"/>
            <a:ext cx="3426000" cy="1539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900"/>
              <a:buFont typeface="Arial"/>
              <a:buNone/>
            </a:pPr>
            <a:r>
              <a:rPr lang="en-US" sz="1000" b="0" i="0" u="none" strike="noStrike" cap="none">
                <a:solidFill>
                  <a:srgbClr val="FFFFFF"/>
                </a:solidFill>
                <a:latin typeface="Quattrocento Sans"/>
                <a:ea typeface="Quattrocento Sans"/>
                <a:cs typeface="Quattrocento Sans"/>
                <a:sym typeface="Quattrocento Sans"/>
              </a:rPr>
              <a:t>Which variables have the least correlation on the house price? </a:t>
            </a:r>
            <a:endParaRPr sz="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209"/>
        <p:cNvGrpSpPr/>
        <p:nvPr/>
      </p:nvGrpSpPr>
      <p:grpSpPr>
        <a:xfrm>
          <a:off x="0" y="0"/>
          <a:ext cx="0" cy="0"/>
          <a:chOff x="0" y="0"/>
          <a:chExt cx="0" cy="0"/>
        </a:xfrm>
      </p:grpSpPr>
      <p:grpSp>
        <p:nvGrpSpPr>
          <p:cNvPr id="210" name="Google Shape;210;p7"/>
          <p:cNvGrpSpPr/>
          <p:nvPr/>
        </p:nvGrpSpPr>
        <p:grpSpPr>
          <a:xfrm>
            <a:off x="7465682" y="-138738"/>
            <a:ext cx="8462010" cy="4965918"/>
            <a:chOff x="0" y="-57150"/>
            <a:chExt cx="812800" cy="463550"/>
          </a:xfrm>
        </p:grpSpPr>
        <p:sp>
          <p:nvSpPr>
            <p:cNvPr id="211" name="Google Shape;211;p7"/>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7"/>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213" name="Google Shape;213;p7"/>
          <p:cNvGrpSpPr/>
          <p:nvPr/>
        </p:nvGrpSpPr>
        <p:grpSpPr>
          <a:xfrm>
            <a:off x="-6783692" y="-138738"/>
            <a:ext cx="8462010" cy="4965918"/>
            <a:chOff x="0" y="-57150"/>
            <a:chExt cx="812800" cy="463550"/>
          </a:xfrm>
        </p:grpSpPr>
        <p:sp>
          <p:nvSpPr>
            <p:cNvPr id="214" name="Google Shape;214;p7"/>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7"/>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grpSp>
        <p:nvGrpSpPr>
          <p:cNvPr id="216" name="Google Shape;216;p7"/>
          <p:cNvGrpSpPr/>
          <p:nvPr/>
        </p:nvGrpSpPr>
        <p:grpSpPr>
          <a:xfrm>
            <a:off x="263022" y="-450557"/>
            <a:ext cx="8462010" cy="5277737"/>
            <a:chOff x="0" y="-57150"/>
            <a:chExt cx="812800" cy="463550"/>
          </a:xfrm>
        </p:grpSpPr>
        <p:sp>
          <p:nvSpPr>
            <p:cNvPr id="217" name="Google Shape;217;p7"/>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7"/>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19" name="Google Shape;219;p7"/>
          <p:cNvSpPr txBox="1"/>
          <p:nvPr/>
        </p:nvSpPr>
        <p:spPr>
          <a:xfrm>
            <a:off x="2617500" y="852315"/>
            <a:ext cx="3909000" cy="39552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000"/>
              <a:buFont typeface="Arial"/>
              <a:buNone/>
            </a:pPr>
            <a:r>
              <a:rPr lang="en-US" sz="1100" b="1" i="0" u="none" strike="noStrike" cap="none">
                <a:solidFill>
                  <a:schemeClr val="dk1"/>
                </a:solidFill>
                <a:latin typeface="Arial"/>
                <a:ea typeface="Arial"/>
                <a:cs typeface="Arial"/>
                <a:sym typeface="Arial"/>
              </a:rPr>
              <a:t>Data Resource: </a:t>
            </a:r>
            <a:endParaRPr sz="1500"/>
          </a:p>
          <a:p>
            <a:pPr marL="0" marR="0" lvl="0" indent="0" algn="ctr" rtl="0">
              <a:lnSpc>
                <a:spcPct val="115000"/>
              </a:lnSpc>
              <a:spcBef>
                <a:spcPts val="0"/>
              </a:spcBef>
              <a:spcAft>
                <a:spcPts val="0"/>
              </a:spcAft>
              <a:buNone/>
            </a:pPr>
            <a:r>
              <a:rPr lang="en-US" sz="1000" b="0" i="0" u="none" strike="noStrike" cap="none">
                <a:solidFill>
                  <a:srgbClr val="FFFDFC"/>
                </a:solidFill>
                <a:latin typeface="Marcellus"/>
                <a:ea typeface="Marcellus"/>
                <a:cs typeface="Marcellus"/>
                <a:sym typeface="Marcellus"/>
              </a:rPr>
              <a:t>Kaggle.com</a:t>
            </a:r>
            <a:endParaRPr/>
          </a:p>
          <a:p>
            <a:pPr marL="0" marR="0" lvl="0" indent="0" algn="ctr" rtl="0">
              <a:lnSpc>
                <a:spcPct val="115000"/>
              </a:lnSpc>
              <a:spcBef>
                <a:spcPts val="0"/>
              </a:spcBef>
              <a:spcAft>
                <a:spcPts val="0"/>
              </a:spcAft>
              <a:buClr>
                <a:srgbClr val="000000"/>
              </a:buClr>
              <a:buSzPts val="1000"/>
              <a:buFont typeface="Arial"/>
              <a:buNone/>
            </a:pPr>
            <a:endParaRPr sz="1000">
              <a:solidFill>
                <a:schemeClr val="dk1"/>
              </a:solidFill>
            </a:endParaRPr>
          </a:p>
          <a:p>
            <a:pPr marL="0" marR="0" lvl="0" indent="0" algn="ctr" rtl="0">
              <a:lnSpc>
                <a:spcPct val="115000"/>
              </a:lnSpc>
              <a:spcBef>
                <a:spcPts val="0"/>
              </a:spcBef>
              <a:spcAft>
                <a:spcPts val="0"/>
              </a:spcAft>
              <a:buClr>
                <a:srgbClr val="000000"/>
              </a:buClr>
              <a:buSzPts val="1000"/>
              <a:buFont typeface="Arial"/>
              <a:buNone/>
            </a:pPr>
            <a:endParaRPr sz="1000">
              <a:solidFill>
                <a:schemeClr val="dk1"/>
              </a:solidFill>
            </a:endParaRPr>
          </a:p>
          <a:p>
            <a:pPr marL="0" marR="0" lvl="0" indent="0" algn="ctr" rtl="0">
              <a:lnSpc>
                <a:spcPct val="115000"/>
              </a:lnSpc>
              <a:spcBef>
                <a:spcPts val="0"/>
              </a:spcBef>
              <a:spcAft>
                <a:spcPts val="0"/>
              </a:spcAft>
              <a:buClr>
                <a:srgbClr val="000000"/>
              </a:buClr>
              <a:buSzPts val="1000"/>
              <a:buFont typeface="Arial"/>
              <a:buNone/>
            </a:pPr>
            <a:r>
              <a:rPr lang="en-US" sz="1100" b="1">
                <a:solidFill>
                  <a:schemeClr val="dk1"/>
                </a:solidFill>
              </a:rPr>
              <a:t>Tech Stack</a:t>
            </a:r>
            <a:r>
              <a:rPr lang="en-US" sz="1100" b="1" i="0" u="none" strike="noStrike" cap="none">
                <a:solidFill>
                  <a:schemeClr val="dk1"/>
                </a:solidFill>
                <a:latin typeface="Arial"/>
                <a:ea typeface="Arial"/>
                <a:cs typeface="Arial"/>
                <a:sym typeface="Arial"/>
              </a:rPr>
              <a:t>: </a:t>
            </a:r>
            <a:endParaRPr sz="1500"/>
          </a:p>
          <a:p>
            <a:pPr marL="0" marR="0" lvl="0" indent="0" algn="ctr" rtl="0">
              <a:lnSpc>
                <a:spcPct val="115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Git</a:t>
            </a:r>
            <a:r>
              <a:rPr lang="en-US" sz="1000">
                <a:solidFill>
                  <a:schemeClr val="dk1"/>
                </a:solidFill>
              </a:rPr>
              <a:t>H</a:t>
            </a:r>
            <a:r>
              <a:rPr lang="en-US" sz="1000" b="0" i="0" u="none" strike="noStrike" cap="none">
                <a:solidFill>
                  <a:schemeClr val="dk1"/>
                </a:solidFill>
                <a:latin typeface="Arial"/>
                <a:ea typeface="Arial"/>
                <a:cs typeface="Arial"/>
                <a:sym typeface="Arial"/>
              </a:rPr>
              <a:t>ub</a:t>
            </a:r>
            <a:endParaRPr/>
          </a:p>
          <a:p>
            <a:pPr marL="0" marR="0" lvl="0" indent="0" algn="ctr" rtl="0">
              <a:lnSpc>
                <a:spcPct val="115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Google Colaboratory</a:t>
            </a:r>
            <a:endParaRPr/>
          </a:p>
          <a:p>
            <a:pPr marL="0" marR="0" lvl="0" indent="0" algn="ctr" rtl="0">
              <a:lnSpc>
                <a:spcPct val="115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Google Docs</a:t>
            </a:r>
            <a:endParaRPr/>
          </a:p>
          <a:p>
            <a:pPr marL="0" marR="0" lvl="0" indent="0" algn="ctr" rtl="0">
              <a:lnSpc>
                <a:spcPct val="115000"/>
              </a:lnSpc>
              <a:spcBef>
                <a:spcPts val="0"/>
              </a:spcBef>
              <a:spcAft>
                <a:spcPts val="0"/>
              </a:spcAft>
              <a:buNone/>
            </a:pPr>
            <a:r>
              <a:rPr lang="en-US" sz="1000" b="0" i="0" u="none" strike="noStrike" cap="none">
                <a:solidFill>
                  <a:schemeClr val="dk1"/>
                </a:solidFill>
                <a:latin typeface="Arial"/>
                <a:ea typeface="Arial"/>
                <a:cs typeface="Arial"/>
                <a:sym typeface="Arial"/>
              </a:rPr>
              <a:t>Matplotlib</a:t>
            </a:r>
            <a:endParaRPr/>
          </a:p>
          <a:p>
            <a:pPr marL="0" marR="0" lvl="0" indent="0" algn="ctr" rtl="0">
              <a:lnSpc>
                <a:spcPct val="115000"/>
              </a:lnSpc>
              <a:spcBef>
                <a:spcPts val="0"/>
              </a:spcBef>
              <a:spcAft>
                <a:spcPts val="0"/>
              </a:spcAft>
              <a:buNone/>
            </a:pPr>
            <a:r>
              <a:rPr lang="en-US" sz="1000" b="0" i="0" u="none" strike="noStrike" cap="none">
                <a:solidFill>
                  <a:schemeClr val="dk1"/>
                </a:solidFill>
                <a:latin typeface="Arial"/>
                <a:ea typeface="Arial"/>
                <a:cs typeface="Arial"/>
                <a:sym typeface="Arial"/>
              </a:rPr>
              <a:t>NumPy</a:t>
            </a:r>
            <a:endParaRPr/>
          </a:p>
          <a:p>
            <a:pPr marL="0" marR="0" lvl="0" indent="0" algn="ctr" rtl="0">
              <a:lnSpc>
                <a:spcPct val="115000"/>
              </a:lnSpc>
              <a:spcBef>
                <a:spcPts val="0"/>
              </a:spcBef>
              <a:spcAft>
                <a:spcPts val="0"/>
              </a:spcAft>
              <a:buNone/>
            </a:pPr>
            <a:r>
              <a:rPr lang="en-US" sz="1000" b="0" i="0" u="none" strike="noStrike" cap="none">
                <a:solidFill>
                  <a:schemeClr val="dk1"/>
                </a:solidFill>
                <a:latin typeface="Arial"/>
                <a:ea typeface="Arial"/>
                <a:cs typeface="Arial"/>
                <a:sym typeface="Arial"/>
              </a:rPr>
              <a:t>Pandas</a:t>
            </a:r>
            <a:endParaRPr/>
          </a:p>
          <a:p>
            <a:pPr marL="0" marR="0" lvl="0" indent="0" algn="ctr" rtl="0">
              <a:lnSpc>
                <a:spcPct val="115000"/>
              </a:lnSpc>
              <a:spcBef>
                <a:spcPts val="0"/>
              </a:spcBef>
              <a:spcAft>
                <a:spcPts val="0"/>
              </a:spcAft>
              <a:buNone/>
            </a:pPr>
            <a:r>
              <a:rPr lang="en-US" sz="1000" b="0" i="0" u="none" strike="noStrike" cap="none">
                <a:solidFill>
                  <a:schemeClr val="dk1"/>
                </a:solidFill>
                <a:latin typeface="Arial"/>
                <a:ea typeface="Arial"/>
                <a:cs typeface="Arial"/>
                <a:sym typeface="Arial"/>
              </a:rPr>
              <a:t>Seaborn</a:t>
            </a:r>
            <a:endParaRPr/>
          </a:p>
          <a:p>
            <a:pPr marL="0" marR="0" lvl="0" indent="0" algn="ctr" rtl="0">
              <a:lnSpc>
                <a:spcPct val="115000"/>
              </a:lnSpc>
              <a:spcBef>
                <a:spcPts val="0"/>
              </a:spcBef>
              <a:spcAft>
                <a:spcPts val="0"/>
              </a:spcAft>
              <a:buNone/>
            </a:pPr>
            <a:r>
              <a:rPr lang="en-US" sz="1000" b="0" i="0" u="none" strike="noStrike" cap="none">
                <a:solidFill>
                  <a:schemeClr val="dk1"/>
                </a:solidFill>
                <a:latin typeface="Arial"/>
                <a:ea typeface="Arial"/>
                <a:cs typeface="Arial"/>
                <a:sym typeface="Arial"/>
              </a:rPr>
              <a:t>Sklearn</a:t>
            </a:r>
            <a:endParaRPr/>
          </a:p>
          <a:p>
            <a:pPr marL="0" marR="0" lvl="0" indent="0" algn="ctr" rtl="0">
              <a:lnSpc>
                <a:spcPct val="115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Tableau</a:t>
            </a:r>
            <a:endParaRPr/>
          </a:p>
          <a:p>
            <a:pPr marL="0" marR="0" lvl="0" indent="0" algn="ctr" rtl="0">
              <a:lnSpc>
                <a:spcPct val="115000"/>
              </a:lnSpc>
              <a:spcBef>
                <a:spcPts val="0"/>
              </a:spcBef>
              <a:spcAft>
                <a:spcPts val="0"/>
              </a:spcAft>
              <a:buClr>
                <a:srgbClr val="000000"/>
              </a:buClr>
              <a:buSzPts val="1000"/>
              <a:buFont typeface="Arial"/>
              <a:buNone/>
            </a:pPr>
            <a:endParaRPr sz="1000">
              <a:solidFill>
                <a:schemeClr val="dk1"/>
              </a:solidFill>
            </a:endParaRPr>
          </a:p>
          <a:p>
            <a:pPr marL="0" marR="0" lvl="0" indent="0" algn="ctr" rtl="0">
              <a:lnSpc>
                <a:spcPct val="115000"/>
              </a:lnSpc>
              <a:spcBef>
                <a:spcPts val="0"/>
              </a:spcBef>
              <a:spcAft>
                <a:spcPts val="0"/>
              </a:spcAft>
              <a:buClr>
                <a:srgbClr val="000000"/>
              </a:buClr>
              <a:buSzPts val="1000"/>
              <a:buFont typeface="Arial"/>
              <a:buNone/>
            </a:pPr>
            <a:endParaRPr sz="1000">
              <a:solidFill>
                <a:schemeClr val="dk1"/>
              </a:solidFill>
            </a:endParaRPr>
          </a:p>
          <a:p>
            <a:pPr marL="0" marR="0" lvl="0" indent="0" algn="ctr" rtl="0">
              <a:lnSpc>
                <a:spcPct val="115000"/>
              </a:lnSpc>
              <a:spcBef>
                <a:spcPts val="0"/>
              </a:spcBef>
              <a:spcAft>
                <a:spcPts val="0"/>
              </a:spcAft>
              <a:buClr>
                <a:srgbClr val="000000"/>
              </a:buClr>
              <a:buSzPts val="1000"/>
              <a:buFont typeface="Arial"/>
              <a:buNone/>
            </a:pPr>
            <a:r>
              <a:rPr lang="en-US" sz="1100" b="1" i="0" u="none" strike="noStrike" cap="none">
                <a:solidFill>
                  <a:schemeClr val="dk1"/>
                </a:solidFill>
                <a:latin typeface="Arial"/>
                <a:ea typeface="Arial"/>
                <a:cs typeface="Arial"/>
                <a:sym typeface="Arial"/>
              </a:rPr>
              <a:t>General Resources </a:t>
            </a:r>
            <a:endParaRPr sz="1500"/>
          </a:p>
          <a:p>
            <a:pPr marL="0" marR="0" lvl="0" indent="0" algn="ctr" rtl="0">
              <a:lnSpc>
                <a:spcPct val="115000"/>
              </a:lnSpc>
              <a:spcBef>
                <a:spcPts val="0"/>
              </a:spcBef>
              <a:spcAft>
                <a:spcPts val="0"/>
              </a:spcAft>
              <a:buNone/>
            </a:pPr>
            <a:r>
              <a:rPr lang="en-US" sz="1000" b="0" i="0" u="none" strike="noStrike" cap="none">
                <a:solidFill>
                  <a:schemeClr val="dk1"/>
                </a:solidFill>
                <a:latin typeface="Arial"/>
                <a:ea typeface="Arial"/>
                <a:cs typeface="Arial"/>
                <a:sym typeface="Arial"/>
              </a:rPr>
              <a:t>City of Ames</a:t>
            </a:r>
            <a:endParaRPr/>
          </a:p>
          <a:p>
            <a:pPr marL="0" marR="0" lvl="0" indent="0" algn="ctr" rtl="0">
              <a:lnSpc>
                <a:spcPct val="115000"/>
              </a:lnSpc>
              <a:spcBef>
                <a:spcPts val="0"/>
              </a:spcBef>
              <a:spcAft>
                <a:spcPts val="0"/>
              </a:spcAft>
              <a:buNone/>
            </a:pPr>
            <a:r>
              <a:rPr lang="en-US" sz="1000" b="0" i="0" u="none" strike="noStrike" cap="none">
                <a:solidFill>
                  <a:schemeClr val="dk1"/>
                </a:solidFill>
                <a:latin typeface="Arial"/>
                <a:ea typeface="Arial"/>
                <a:cs typeface="Arial"/>
                <a:sym typeface="Arial"/>
              </a:rPr>
              <a:t>Iowa State Daily Newspaper</a:t>
            </a:r>
            <a:endParaRPr sz="1000" b="0" i="0" u="none" strike="noStrike" cap="none">
              <a:solidFill>
                <a:schemeClr val="dk1"/>
              </a:solidFill>
              <a:latin typeface="Arial"/>
              <a:ea typeface="Arial"/>
              <a:cs typeface="Arial"/>
              <a:sym typeface="Arial"/>
            </a:endParaRPr>
          </a:p>
          <a:p>
            <a:pPr marL="0" lvl="0" indent="0" algn="ctr" rtl="0">
              <a:lnSpc>
                <a:spcPct val="115000"/>
              </a:lnSpc>
              <a:spcBef>
                <a:spcPts val="0"/>
              </a:spcBef>
              <a:spcAft>
                <a:spcPts val="0"/>
              </a:spcAft>
              <a:buNone/>
            </a:pPr>
            <a:r>
              <a:rPr lang="en-US" sz="1000">
                <a:solidFill>
                  <a:schemeClr val="dk1"/>
                </a:solidFill>
              </a:rPr>
              <a:t>United States Census Bureau</a:t>
            </a:r>
            <a:endParaRPr sz="1000">
              <a:solidFill>
                <a:schemeClr val="dk1"/>
              </a:solidFill>
            </a:endParaRPr>
          </a:p>
          <a:p>
            <a:pPr marL="0" marR="0" lvl="0" indent="0" algn="ctr" rtl="0">
              <a:lnSpc>
                <a:spcPct val="115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220" name="Google Shape;220;p7"/>
          <p:cNvSpPr txBox="1"/>
          <p:nvPr/>
        </p:nvSpPr>
        <p:spPr>
          <a:xfrm>
            <a:off x="2838216" y="144429"/>
            <a:ext cx="359894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0" i="0" u="none" strike="noStrike" cap="none">
                <a:solidFill>
                  <a:schemeClr val="dk1"/>
                </a:solidFill>
                <a:latin typeface="Arial"/>
                <a:ea typeface="Arial"/>
                <a:cs typeface="Arial"/>
                <a:sym typeface="Arial"/>
              </a:rPr>
              <a:t>Resources</a:t>
            </a:r>
            <a:r>
              <a:rPr lang="en-US" sz="1400" b="0" i="0" u="none" strike="noStrike" cap="none">
                <a:solidFill>
                  <a:srgbClr val="000000"/>
                </a:solidFill>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 calcmode="lin" valueType="num">
                                      <p:cBhvr additive="base">
                                        <p:cTn id="7" dur="500"/>
                                        <p:tgtEl>
                                          <p:spTgt spid="219">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19">
                                            <p:txEl>
                                              <p:pRg st="1" end="1"/>
                                            </p:txEl>
                                          </p:spTgt>
                                        </p:tgtEl>
                                        <p:attrNameLst>
                                          <p:attrName>style.visibility</p:attrName>
                                        </p:attrNameLst>
                                      </p:cBhvr>
                                      <p:to>
                                        <p:strVal val="visible"/>
                                      </p:to>
                                    </p:set>
                                    <p:anim calcmode="lin" valueType="num">
                                      <p:cBhvr additive="base">
                                        <p:cTn id="10" dur="500"/>
                                        <p:tgtEl>
                                          <p:spTgt spid="219">
                                            <p:txEl>
                                              <p:pRg st="1" end="1"/>
                                            </p:txEl>
                                          </p:spTgt>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19">
                                            <p:txEl>
                                              <p:pRg st="2" end="2"/>
                                            </p:txEl>
                                          </p:spTgt>
                                        </p:tgtEl>
                                        <p:attrNameLst>
                                          <p:attrName>style.visibility</p:attrName>
                                        </p:attrNameLst>
                                      </p:cBhvr>
                                      <p:to>
                                        <p:strVal val="visible"/>
                                      </p:to>
                                    </p:set>
                                    <p:anim calcmode="lin" valueType="num">
                                      <p:cBhvr additive="base">
                                        <p:cTn id="13" dur="500"/>
                                        <p:tgtEl>
                                          <p:spTgt spid="219">
                                            <p:txEl>
                                              <p:pRg st="2" end="2"/>
                                            </p:txEl>
                                          </p:spTgt>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19">
                                            <p:txEl>
                                              <p:pRg st="3" end="3"/>
                                            </p:txEl>
                                          </p:spTgt>
                                        </p:tgtEl>
                                        <p:attrNameLst>
                                          <p:attrName>style.visibility</p:attrName>
                                        </p:attrNameLst>
                                      </p:cBhvr>
                                      <p:to>
                                        <p:strVal val="visible"/>
                                      </p:to>
                                    </p:set>
                                    <p:anim calcmode="lin" valueType="num">
                                      <p:cBhvr additive="base">
                                        <p:cTn id="16" dur="500"/>
                                        <p:tgtEl>
                                          <p:spTgt spid="219">
                                            <p:txEl>
                                              <p:pRg st="3" end="3"/>
                                            </p:txEl>
                                          </p:spTgt>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9">
                                            <p:txEl>
                                              <p:pRg st="4" end="4"/>
                                            </p:txEl>
                                          </p:spTgt>
                                        </p:tgtEl>
                                        <p:attrNameLst>
                                          <p:attrName>style.visibility</p:attrName>
                                        </p:attrNameLst>
                                      </p:cBhvr>
                                      <p:to>
                                        <p:strVal val="visible"/>
                                      </p:to>
                                    </p:set>
                                    <p:anim calcmode="lin" valueType="num">
                                      <p:cBhvr additive="base">
                                        <p:cTn id="19" dur="500"/>
                                        <p:tgtEl>
                                          <p:spTgt spid="219">
                                            <p:txEl>
                                              <p:pRg st="4" end="4"/>
                                            </p:txEl>
                                          </p:spTgt>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19">
                                            <p:txEl>
                                              <p:pRg st="5" end="5"/>
                                            </p:txEl>
                                          </p:spTgt>
                                        </p:tgtEl>
                                        <p:attrNameLst>
                                          <p:attrName>style.visibility</p:attrName>
                                        </p:attrNameLst>
                                      </p:cBhvr>
                                      <p:to>
                                        <p:strVal val="visible"/>
                                      </p:to>
                                    </p:set>
                                    <p:anim calcmode="lin" valueType="num">
                                      <p:cBhvr additive="base">
                                        <p:cTn id="22" dur="500"/>
                                        <p:tgtEl>
                                          <p:spTgt spid="219">
                                            <p:txEl>
                                              <p:pRg st="5" end="5"/>
                                            </p:txEl>
                                          </p:spTgt>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19">
                                            <p:txEl>
                                              <p:pRg st="6" end="6"/>
                                            </p:txEl>
                                          </p:spTgt>
                                        </p:tgtEl>
                                        <p:attrNameLst>
                                          <p:attrName>style.visibility</p:attrName>
                                        </p:attrNameLst>
                                      </p:cBhvr>
                                      <p:to>
                                        <p:strVal val="visible"/>
                                      </p:to>
                                    </p:set>
                                    <p:anim calcmode="lin" valueType="num">
                                      <p:cBhvr additive="base">
                                        <p:cTn id="25" dur="500"/>
                                        <p:tgtEl>
                                          <p:spTgt spid="219">
                                            <p:txEl>
                                              <p:pRg st="6" end="6"/>
                                            </p:txEl>
                                          </p:spTgt>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19">
                                            <p:txEl>
                                              <p:pRg st="7" end="7"/>
                                            </p:txEl>
                                          </p:spTgt>
                                        </p:tgtEl>
                                        <p:attrNameLst>
                                          <p:attrName>style.visibility</p:attrName>
                                        </p:attrNameLst>
                                      </p:cBhvr>
                                      <p:to>
                                        <p:strVal val="visible"/>
                                      </p:to>
                                    </p:set>
                                    <p:anim calcmode="lin" valueType="num">
                                      <p:cBhvr additive="base">
                                        <p:cTn id="28" dur="500"/>
                                        <p:tgtEl>
                                          <p:spTgt spid="219">
                                            <p:txEl>
                                              <p:pRg st="7" end="7"/>
                                            </p:txEl>
                                          </p:spTgt>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9">
                                            <p:txEl>
                                              <p:pRg st="8" end="8"/>
                                            </p:txEl>
                                          </p:spTgt>
                                        </p:tgtEl>
                                        <p:attrNameLst>
                                          <p:attrName>style.visibility</p:attrName>
                                        </p:attrNameLst>
                                      </p:cBhvr>
                                      <p:to>
                                        <p:strVal val="visible"/>
                                      </p:to>
                                    </p:set>
                                    <p:anim calcmode="lin" valueType="num">
                                      <p:cBhvr additive="base">
                                        <p:cTn id="31" dur="500"/>
                                        <p:tgtEl>
                                          <p:spTgt spid="219">
                                            <p:txEl>
                                              <p:pRg st="8" end="8"/>
                                            </p:txEl>
                                          </p:spTgt>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19">
                                            <p:txEl>
                                              <p:pRg st="9" end="9"/>
                                            </p:txEl>
                                          </p:spTgt>
                                        </p:tgtEl>
                                        <p:attrNameLst>
                                          <p:attrName>style.visibility</p:attrName>
                                        </p:attrNameLst>
                                      </p:cBhvr>
                                      <p:to>
                                        <p:strVal val="visible"/>
                                      </p:to>
                                    </p:set>
                                    <p:anim calcmode="lin" valueType="num">
                                      <p:cBhvr additive="base">
                                        <p:cTn id="34" dur="500"/>
                                        <p:tgtEl>
                                          <p:spTgt spid="219">
                                            <p:txEl>
                                              <p:pRg st="9" end="9"/>
                                            </p:txEl>
                                          </p:spTgt>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9">
                                            <p:txEl>
                                              <p:pRg st="10" end="10"/>
                                            </p:txEl>
                                          </p:spTgt>
                                        </p:tgtEl>
                                        <p:attrNameLst>
                                          <p:attrName>style.visibility</p:attrName>
                                        </p:attrNameLst>
                                      </p:cBhvr>
                                      <p:to>
                                        <p:strVal val="visible"/>
                                      </p:to>
                                    </p:set>
                                    <p:anim calcmode="lin" valueType="num">
                                      <p:cBhvr additive="base">
                                        <p:cTn id="37" dur="500"/>
                                        <p:tgtEl>
                                          <p:spTgt spid="219">
                                            <p:txEl>
                                              <p:pRg st="10" end="10"/>
                                            </p:txEl>
                                          </p:spTgt>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19">
                                            <p:txEl>
                                              <p:pRg st="11" end="11"/>
                                            </p:txEl>
                                          </p:spTgt>
                                        </p:tgtEl>
                                        <p:attrNameLst>
                                          <p:attrName>style.visibility</p:attrName>
                                        </p:attrNameLst>
                                      </p:cBhvr>
                                      <p:to>
                                        <p:strVal val="visible"/>
                                      </p:to>
                                    </p:set>
                                    <p:anim calcmode="lin" valueType="num">
                                      <p:cBhvr additive="base">
                                        <p:cTn id="40" dur="500"/>
                                        <p:tgtEl>
                                          <p:spTgt spid="219">
                                            <p:txEl>
                                              <p:pRg st="11" end="11"/>
                                            </p:txEl>
                                          </p:spTgt>
                                        </p:tgtEl>
                                        <p:attrNameLst>
                                          <p:attrName>ppt_y</p:attrName>
                                        </p:attrNameLst>
                                      </p:cBhvr>
                                      <p:tavLst>
                                        <p:tav tm="0">
                                          <p:val>
                                            <p:strVal val="#ppt_y+1"/>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19">
                                            <p:txEl>
                                              <p:pRg st="12" end="12"/>
                                            </p:txEl>
                                          </p:spTgt>
                                        </p:tgtEl>
                                        <p:attrNameLst>
                                          <p:attrName>style.visibility</p:attrName>
                                        </p:attrNameLst>
                                      </p:cBhvr>
                                      <p:to>
                                        <p:strVal val="visible"/>
                                      </p:to>
                                    </p:set>
                                    <p:anim calcmode="lin" valueType="num">
                                      <p:cBhvr additive="base">
                                        <p:cTn id="43" dur="500"/>
                                        <p:tgtEl>
                                          <p:spTgt spid="219">
                                            <p:txEl>
                                              <p:pRg st="12" end="12"/>
                                            </p:txEl>
                                          </p:spTgt>
                                        </p:tgtEl>
                                        <p:attrNameLst>
                                          <p:attrName>ppt_y</p:attrName>
                                        </p:attrNameLst>
                                      </p:cBhvr>
                                      <p:tavLst>
                                        <p:tav tm="0">
                                          <p:val>
                                            <p:strVal val="#ppt_y+1"/>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19">
                                            <p:txEl>
                                              <p:pRg st="13" end="13"/>
                                            </p:txEl>
                                          </p:spTgt>
                                        </p:tgtEl>
                                        <p:attrNameLst>
                                          <p:attrName>style.visibility</p:attrName>
                                        </p:attrNameLst>
                                      </p:cBhvr>
                                      <p:to>
                                        <p:strVal val="visible"/>
                                      </p:to>
                                    </p:set>
                                    <p:anim calcmode="lin" valueType="num">
                                      <p:cBhvr additive="base">
                                        <p:cTn id="46" dur="500"/>
                                        <p:tgtEl>
                                          <p:spTgt spid="219">
                                            <p:txEl>
                                              <p:pRg st="13" end="13"/>
                                            </p:txEl>
                                          </p:spTgt>
                                        </p:tgtEl>
                                        <p:attrNameLst>
                                          <p:attrName>ppt_y</p:attrName>
                                        </p:attrNameLst>
                                      </p:cBhvr>
                                      <p:tavLst>
                                        <p:tav tm="0">
                                          <p:val>
                                            <p:strVal val="#ppt_y+1"/>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19">
                                            <p:txEl>
                                              <p:pRg st="14" end="14"/>
                                            </p:txEl>
                                          </p:spTgt>
                                        </p:tgtEl>
                                        <p:attrNameLst>
                                          <p:attrName>style.visibility</p:attrName>
                                        </p:attrNameLst>
                                      </p:cBhvr>
                                      <p:to>
                                        <p:strVal val="visible"/>
                                      </p:to>
                                    </p:set>
                                    <p:anim calcmode="lin" valueType="num">
                                      <p:cBhvr additive="base">
                                        <p:cTn id="49" dur="500"/>
                                        <p:tgtEl>
                                          <p:spTgt spid="219">
                                            <p:txEl>
                                              <p:pRg st="14" end="14"/>
                                            </p:txEl>
                                          </p:spTgt>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19">
                                            <p:txEl>
                                              <p:pRg st="15" end="15"/>
                                            </p:txEl>
                                          </p:spTgt>
                                        </p:tgtEl>
                                        <p:attrNameLst>
                                          <p:attrName>style.visibility</p:attrName>
                                        </p:attrNameLst>
                                      </p:cBhvr>
                                      <p:to>
                                        <p:strVal val="visible"/>
                                      </p:to>
                                    </p:set>
                                    <p:anim calcmode="lin" valueType="num">
                                      <p:cBhvr additive="base">
                                        <p:cTn id="52" dur="500"/>
                                        <p:tgtEl>
                                          <p:spTgt spid="219">
                                            <p:txEl>
                                              <p:pRg st="15" end="15"/>
                                            </p:txEl>
                                          </p:spTgt>
                                        </p:tgtEl>
                                        <p:attrNameLst>
                                          <p:attrName>ppt_y</p:attrName>
                                        </p:attrNameLst>
                                      </p:cBhvr>
                                      <p:tavLst>
                                        <p:tav tm="0">
                                          <p:val>
                                            <p:strVal val="#ppt_y+1"/>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19">
                                            <p:txEl>
                                              <p:pRg st="16" end="16"/>
                                            </p:txEl>
                                          </p:spTgt>
                                        </p:tgtEl>
                                        <p:attrNameLst>
                                          <p:attrName>style.visibility</p:attrName>
                                        </p:attrNameLst>
                                      </p:cBhvr>
                                      <p:to>
                                        <p:strVal val="visible"/>
                                      </p:to>
                                    </p:set>
                                    <p:anim calcmode="lin" valueType="num">
                                      <p:cBhvr additive="base">
                                        <p:cTn id="55" dur="500"/>
                                        <p:tgtEl>
                                          <p:spTgt spid="219">
                                            <p:txEl>
                                              <p:pRg st="16" end="16"/>
                                            </p:txEl>
                                          </p:spTgt>
                                        </p:tgtEl>
                                        <p:attrNameLst>
                                          <p:attrName>ppt_y</p:attrName>
                                        </p:attrNameLst>
                                      </p:cBhvr>
                                      <p:tavLst>
                                        <p:tav tm="0">
                                          <p:val>
                                            <p:strVal val="#ppt_y+1"/>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219">
                                            <p:txEl>
                                              <p:pRg st="17" end="17"/>
                                            </p:txEl>
                                          </p:spTgt>
                                        </p:tgtEl>
                                        <p:attrNameLst>
                                          <p:attrName>style.visibility</p:attrName>
                                        </p:attrNameLst>
                                      </p:cBhvr>
                                      <p:to>
                                        <p:strVal val="visible"/>
                                      </p:to>
                                    </p:set>
                                    <p:anim calcmode="lin" valueType="num">
                                      <p:cBhvr additive="base">
                                        <p:cTn id="58" dur="500"/>
                                        <p:tgtEl>
                                          <p:spTgt spid="219">
                                            <p:txEl>
                                              <p:pRg st="17" end="17"/>
                                            </p:txEl>
                                          </p:spTgt>
                                        </p:tgtEl>
                                        <p:attrNameLst>
                                          <p:attrName>ppt_y</p:attrName>
                                        </p:attrNameLst>
                                      </p:cBhvr>
                                      <p:tavLst>
                                        <p:tav tm="0">
                                          <p:val>
                                            <p:strVal val="#ppt_y+1"/>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9">
                                            <p:txEl>
                                              <p:pRg st="18" end="18"/>
                                            </p:txEl>
                                          </p:spTgt>
                                        </p:tgtEl>
                                        <p:attrNameLst>
                                          <p:attrName>style.visibility</p:attrName>
                                        </p:attrNameLst>
                                      </p:cBhvr>
                                      <p:to>
                                        <p:strVal val="visible"/>
                                      </p:to>
                                    </p:set>
                                    <p:anim calcmode="lin" valueType="num">
                                      <p:cBhvr additive="base">
                                        <p:cTn id="61" dur="500"/>
                                        <p:tgtEl>
                                          <p:spTgt spid="219">
                                            <p:txEl>
                                              <p:pRg st="18" end="18"/>
                                            </p:txEl>
                                          </p:spTgt>
                                        </p:tgtEl>
                                        <p:attrNameLst>
                                          <p:attrName>ppt_y</p:attrName>
                                        </p:attrNameLst>
                                      </p:cBhvr>
                                      <p:tavLst>
                                        <p:tav tm="0">
                                          <p:val>
                                            <p:strVal val="#ppt_y+1"/>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219">
                                            <p:txEl>
                                              <p:pRg st="19" end="19"/>
                                            </p:txEl>
                                          </p:spTgt>
                                        </p:tgtEl>
                                        <p:attrNameLst>
                                          <p:attrName>style.visibility</p:attrName>
                                        </p:attrNameLst>
                                      </p:cBhvr>
                                      <p:to>
                                        <p:strVal val="visible"/>
                                      </p:to>
                                    </p:set>
                                    <p:anim calcmode="lin" valueType="num">
                                      <p:cBhvr additive="base">
                                        <p:cTn id="64" dur="500"/>
                                        <p:tgtEl>
                                          <p:spTgt spid="219">
                                            <p:txEl>
                                              <p:pRg st="19" end="19"/>
                                            </p:txEl>
                                          </p:spTgt>
                                        </p:tgtEl>
                                        <p:attrNameLst>
                                          <p:attrName>ppt_y</p:attrName>
                                        </p:attrNameLst>
                                      </p:cBhvr>
                                      <p:tavLst>
                                        <p:tav tm="0">
                                          <p:val>
                                            <p:strVal val="#ppt_y+1"/>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19">
                                            <p:txEl>
                                              <p:pRg st="20" end="20"/>
                                            </p:txEl>
                                          </p:spTgt>
                                        </p:tgtEl>
                                        <p:attrNameLst>
                                          <p:attrName>style.visibility</p:attrName>
                                        </p:attrNameLst>
                                      </p:cBhvr>
                                      <p:to>
                                        <p:strVal val="visible"/>
                                      </p:to>
                                    </p:set>
                                    <p:anim calcmode="lin" valueType="num">
                                      <p:cBhvr additive="base">
                                        <p:cTn id="67" dur="500"/>
                                        <p:tgtEl>
                                          <p:spTgt spid="219">
                                            <p:txEl>
                                              <p:pRg st="20" end="20"/>
                                            </p:txEl>
                                          </p:spTgt>
                                        </p:tgtEl>
                                        <p:attrNameLst>
                                          <p:attrName>ppt_y</p:attrName>
                                        </p:attrNameLst>
                                      </p:cBhvr>
                                      <p:tavLst>
                                        <p:tav tm="0">
                                          <p:val>
                                            <p:strVal val="#ppt_y+1"/>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219">
                                            <p:txEl>
                                              <p:pRg st="21" end="21"/>
                                            </p:txEl>
                                          </p:spTgt>
                                        </p:tgtEl>
                                        <p:attrNameLst>
                                          <p:attrName>style.visibility</p:attrName>
                                        </p:attrNameLst>
                                      </p:cBhvr>
                                      <p:to>
                                        <p:strVal val="visible"/>
                                      </p:to>
                                    </p:set>
                                    <p:anim calcmode="lin" valueType="num">
                                      <p:cBhvr additive="base">
                                        <p:cTn id="70" dur="500"/>
                                        <p:tgtEl>
                                          <p:spTgt spid="219">
                                            <p:txEl>
                                              <p:pRg st="21" end="2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224"/>
        <p:cNvGrpSpPr/>
        <p:nvPr/>
      </p:nvGrpSpPr>
      <p:grpSpPr>
        <a:xfrm>
          <a:off x="0" y="0"/>
          <a:ext cx="0" cy="0"/>
          <a:chOff x="0" y="0"/>
          <a:chExt cx="0" cy="0"/>
        </a:xfrm>
      </p:grpSpPr>
      <p:grpSp>
        <p:nvGrpSpPr>
          <p:cNvPr id="225" name="Google Shape;225;p8"/>
          <p:cNvGrpSpPr/>
          <p:nvPr/>
        </p:nvGrpSpPr>
        <p:grpSpPr>
          <a:xfrm>
            <a:off x="391395" y="-138738"/>
            <a:ext cx="8462010" cy="4825990"/>
            <a:chOff x="0" y="-57150"/>
            <a:chExt cx="812800" cy="463550"/>
          </a:xfrm>
        </p:grpSpPr>
        <p:sp>
          <p:nvSpPr>
            <p:cNvPr id="226" name="Google Shape;226;p8"/>
            <p:cNvSpPr/>
            <p:nvPr/>
          </p:nvSpPr>
          <p:spPr>
            <a:xfrm>
              <a:off x="0" y="0"/>
              <a:ext cx="812800" cy="406400"/>
            </a:xfrm>
            <a:custGeom>
              <a:avLst/>
              <a:gdLst/>
              <a:ahLst/>
              <a:cxnLst/>
              <a:rect l="l" t="t" r="r" b="b"/>
              <a:pathLst>
                <a:path w="812800" h="406400" extrusionOk="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8"/>
            <p:cNvSpPr txBox="1"/>
            <p:nvPr/>
          </p:nvSpPr>
          <p:spPr>
            <a:xfrm>
              <a:off x="0" y="-57150"/>
              <a:ext cx="812800"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28" name="Google Shape;228;p8"/>
          <p:cNvSpPr txBox="1"/>
          <p:nvPr/>
        </p:nvSpPr>
        <p:spPr>
          <a:xfrm>
            <a:off x="676275" y="1831975"/>
            <a:ext cx="3292388" cy="172354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4000"/>
              <a:buFont typeface="Arial"/>
              <a:buNone/>
            </a:pPr>
            <a:r>
              <a:rPr lang="en-US" sz="4000" b="0" i="0" u="none" strike="noStrike" cap="none">
                <a:solidFill>
                  <a:srgbClr val="FFFDFC"/>
                </a:solidFill>
                <a:latin typeface="Marcellus"/>
                <a:ea typeface="Marcellus"/>
                <a:cs typeface="Marcellus"/>
                <a:sym typeface="Marcellus"/>
              </a:rPr>
              <a:t>Welcome To Ames, Iowa </a:t>
            </a:r>
            <a:endParaRPr sz="700" b="0" i="0" u="none" strike="noStrike" cap="none">
              <a:solidFill>
                <a:srgbClr val="000000"/>
              </a:solidFill>
              <a:latin typeface="Arial"/>
              <a:ea typeface="Arial"/>
              <a:cs typeface="Arial"/>
              <a:sym typeface="Arial"/>
            </a:endParaRPr>
          </a:p>
        </p:txBody>
      </p:sp>
      <p:sp>
        <p:nvSpPr>
          <p:cNvPr id="229" name="Google Shape;229;p8"/>
          <p:cNvSpPr txBox="1"/>
          <p:nvPr/>
        </p:nvSpPr>
        <p:spPr>
          <a:xfrm>
            <a:off x="6401466" y="2305950"/>
            <a:ext cx="1965600" cy="14160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Forbes ranks Ames’ 20</a:t>
            </a:r>
            <a:r>
              <a:rPr lang="en-US" sz="1200" b="0" i="0" u="none" strike="noStrike" cap="none" baseline="30000">
                <a:solidFill>
                  <a:schemeClr val="dk1"/>
                </a:solidFill>
                <a:latin typeface="Arial"/>
                <a:ea typeface="Arial"/>
                <a:cs typeface="Arial"/>
                <a:sym typeface="Arial"/>
              </a:rPr>
              <a:t>th</a:t>
            </a:r>
            <a:r>
              <a:rPr lang="en-US" sz="1200" b="0" i="0" u="none" strike="noStrike" cap="none">
                <a:solidFill>
                  <a:schemeClr val="dk1"/>
                </a:solidFill>
                <a:latin typeface="Arial"/>
                <a:ea typeface="Arial"/>
                <a:cs typeface="Arial"/>
                <a:sym typeface="Arial"/>
              </a:rPr>
              <a:t> </a:t>
            </a:r>
            <a:endParaRPr/>
          </a:p>
          <a:p>
            <a:pPr marL="0" marR="0" lvl="1" indent="0" algn="ctr" rtl="0">
              <a:lnSpc>
                <a:spcPct val="14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Forbes places Ames in the top 20 small metros </a:t>
            </a:r>
            <a:r>
              <a:rPr lang="en-US" sz="1200">
                <a:solidFill>
                  <a:schemeClr val="dk1"/>
                </a:solidFill>
              </a:rPr>
              <a:t>nationwide</a:t>
            </a:r>
            <a:r>
              <a:rPr lang="en-US"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a:p>
            <a:pPr marL="0" marR="0" lvl="1" indent="0" algn="ctr" rtl="0">
              <a:lnSpc>
                <a:spcPct val="140000"/>
              </a:lnSpc>
              <a:spcBef>
                <a:spcPts val="0"/>
              </a:spcBef>
              <a:spcAft>
                <a:spcPts val="0"/>
              </a:spcAft>
              <a:buClr>
                <a:srgbClr val="000000"/>
              </a:buClr>
              <a:buSzPts val="1200"/>
              <a:buFont typeface="Arial"/>
              <a:buNone/>
            </a:pPr>
            <a:endParaRPr sz="1200">
              <a:solidFill>
                <a:schemeClr val="dk1"/>
              </a:solidFill>
            </a:endParaRPr>
          </a:p>
          <a:p>
            <a:pPr marL="0" marR="0" lvl="1" indent="0" algn="ctr" rtl="0">
              <a:lnSpc>
                <a:spcPct val="140000"/>
              </a:lnSpc>
              <a:spcBef>
                <a:spcPts val="0"/>
              </a:spcBef>
              <a:spcAft>
                <a:spcPts val="0"/>
              </a:spcAft>
              <a:buClr>
                <a:srgbClr val="000000"/>
              </a:buClr>
              <a:buSzPts val="1200"/>
              <a:buFont typeface="Arial"/>
              <a:buNone/>
            </a:pPr>
            <a:r>
              <a:rPr lang="en-US" sz="800" b="0" i="0" u="none" strike="noStrike" cap="none">
                <a:solidFill>
                  <a:schemeClr val="dk1"/>
                </a:solidFill>
                <a:latin typeface="Arial"/>
                <a:ea typeface="Arial"/>
                <a:cs typeface="Arial"/>
                <a:sym typeface="Arial"/>
              </a:rPr>
              <a:t>October 22, 2009</a:t>
            </a:r>
            <a:endParaRPr sz="1000"/>
          </a:p>
        </p:txBody>
      </p:sp>
      <p:pic>
        <p:nvPicPr>
          <p:cNvPr id="230" name="Google Shape;230;p8" descr="A midsection of a person holding a miniature house"/>
          <p:cNvPicPr preferRelativeResize="0"/>
          <p:nvPr/>
        </p:nvPicPr>
        <p:blipFill rotWithShape="1">
          <a:blip r:embed="rId3">
            <a:alphaModFix/>
          </a:blip>
          <a:srcRect/>
          <a:stretch/>
        </p:blipFill>
        <p:spPr>
          <a:xfrm>
            <a:off x="3628801" y="456248"/>
            <a:ext cx="2772665" cy="42310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4247"/>
        </a:solidFill>
        <a:effectLst/>
      </p:bgPr>
    </p:bg>
    <p:spTree>
      <p:nvGrpSpPr>
        <p:cNvPr id="1" name="Shape 234"/>
        <p:cNvGrpSpPr/>
        <p:nvPr/>
      </p:nvGrpSpPr>
      <p:grpSpPr>
        <a:xfrm>
          <a:off x="0" y="0"/>
          <a:ext cx="0" cy="0"/>
          <a:chOff x="0" y="0"/>
          <a:chExt cx="0" cy="0"/>
        </a:xfrm>
      </p:grpSpPr>
      <p:pic>
        <p:nvPicPr>
          <p:cNvPr id="235" name="Google Shape;235;p9"/>
          <p:cNvPicPr preferRelativeResize="0"/>
          <p:nvPr/>
        </p:nvPicPr>
        <p:blipFill rotWithShape="1">
          <a:blip r:embed="rId3">
            <a:alphaModFix amt="50000"/>
          </a:blip>
          <a:srcRect/>
          <a:stretch/>
        </p:blipFill>
        <p:spPr>
          <a:xfrm>
            <a:off x="4775" y="-12256"/>
            <a:ext cx="9144003" cy="6094517"/>
          </a:xfrm>
          <a:prstGeom prst="rect">
            <a:avLst/>
          </a:prstGeom>
          <a:noFill/>
          <a:ln>
            <a:noFill/>
          </a:ln>
        </p:spPr>
      </p:pic>
      <p:sp>
        <p:nvSpPr>
          <p:cNvPr id="236" name="Google Shape;236;p9"/>
          <p:cNvSpPr txBox="1"/>
          <p:nvPr/>
        </p:nvSpPr>
        <p:spPr>
          <a:xfrm>
            <a:off x="2713244" y="996364"/>
            <a:ext cx="4469595" cy="775597"/>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3600"/>
              <a:buFont typeface="Arial"/>
              <a:buNone/>
            </a:pPr>
            <a:r>
              <a:rPr lang="en-US" sz="3600" b="0" i="0" u="none" strike="noStrike" cap="none">
                <a:solidFill>
                  <a:schemeClr val="dk1"/>
                </a:solidFill>
                <a:latin typeface="Raleway"/>
                <a:ea typeface="Raleway"/>
                <a:cs typeface="Raleway"/>
                <a:sym typeface="Raleway"/>
              </a:rPr>
              <a:t>About Ames, IA</a:t>
            </a:r>
            <a:endParaRPr sz="3600" b="0" i="0" u="none" strike="noStrike" cap="none">
              <a:solidFill>
                <a:schemeClr val="dk1"/>
              </a:solidFill>
              <a:latin typeface="Arial"/>
              <a:ea typeface="Arial"/>
              <a:cs typeface="Arial"/>
              <a:sym typeface="Arial"/>
            </a:endParaRPr>
          </a:p>
        </p:txBody>
      </p:sp>
      <p:grpSp>
        <p:nvGrpSpPr>
          <p:cNvPr id="237" name="Google Shape;237;p9"/>
          <p:cNvGrpSpPr/>
          <p:nvPr/>
        </p:nvGrpSpPr>
        <p:grpSpPr>
          <a:xfrm rot="10800000">
            <a:off x="3474021" y="2210016"/>
            <a:ext cx="2536473" cy="1856195"/>
            <a:chOff x="0" y="-57150"/>
            <a:chExt cx="633436" cy="463550"/>
          </a:xfrm>
        </p:grpSpPr>
        <p:sp>
          <p:nvSpPr>
            <p:cNvPr id="238" name="Google Shape;238;p9"/>
            <p:cNvSpPr/>
            <p:nvPr/>
          </p:nvSpPr>
          <p:spPr>
            <a:xfrm>
              <a:off x="0" y="0"/>
              <a:ext cx="633436" cy="406400"/>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9"/>
            <p:cNvSpPr txBox="1"/>
            <p:nvPr/>
          </p:nvSpPr>
          <p:spPr>
            <a:xfrm>
              <a:off x="0" y="-57150"/>
              <a:ext cx="633436"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40" name="Google Shape;240;p9"/>
          <p:cNvSpPr txBox="1"/>
          <p:nvPr/>
        </p:nvSpPr>
        <p:spPr>
          <a:xfrm>
            <a:off x="4234961" y="2688751"/>
            <a:ext cx="1358613" cy="710964"/>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Clr>
                <a:srgbClr val="000000"/>
              </a:buClr>
              <a:buSzPts val="1100"/>
              <a:buFont typeface="Arial"/>
              <a:buNone/>
            </a:pPr>
            <a:r>
              <a:rPr lang="en-US" sz="1100" b="0" i="0" u="none" strike="noStrike" cap="none">
                <a:solidFill>
                  <a:srgbClr val="FFFFFF"/>
                </a:solidFill>
                <a:latin typeface="Raleway"/>
                <a:ea typeface="Raleway"/>
                <a:cs typeface="Raleway"/>
                <a:sym typeface="Raleway"/>
              </a:rPr>
              <a:t>Known as the home of Iowa State University</a:t>
            </a:r>
            <a:r>
              <a:rPr lang="en-US" sz="900" b="0" i="0" u="none" strike="noStrike" cap="none">
                <a:solidFill>
                  <a:srgbClr val="FFFFFF"/>
                </a:solidFill>
                <a:latin typeface="Raleway"/>
                <a:ea typeface="Raleway"/>
                <a:cs typeface="Raleway"/>
                <a:sym typeface="Raleway"/>
              </a:rPr>
              <a:t>. </a:t>
            </a:r>
            <a:endParaRPr sz="700" b="0" i="0" u="none" strike="noStrike" cap="none">
              <a:solidFill>
                <a:srgbClr val="000000"/>
              </a:solidFill>
              <a:latin typeface="Arial"/>
              <a:ea typeface="Arial"/>
              <a:cs typeface="Arial"/>
              <a:sym typeface="Arial"/>
            </a:endParaRPr>
          </a:p>
        </p:txBody>
      </p:sp>
      <p:grpSp>
        <p:nvGrpSpPr>
          <p:cNvPr id="241" name="Google Shape;241;p9"/>
          <p:cNvGrpSpPr/>
          <p:nvPr/>
        </p:nvGrpSpPr>
        <p:grpSpPr>
          <a:xfrm rot="10800000">
            <a:off x="6468348" y="2210016"/>
            <a:ext cx="2536473" cy="1856195"/>
            <a:chOff x="0" y="-57150"/>
            <a:chExt cx="633436" cy="463550"/>
          </a:xfrm>
        </p:grpSpPr>
        <p:sp>
          <p:nvSpPr>
            <p:cNvPr id="242" name="Google Shape;242;p9"/>
            <p:cNvSpPr/>
            <p:nvPr/>
          </p:nvSpPr>
          <p:spPr>
            <a:xfrm>
              <a:off x="0" y="0"/>
              <a:ext cx="633436" cy="406400"/>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9"/>
            <p:cNvSpPr txBox="1"/>
            <p:nvPr/>
          </p:nvSpPr>
          <p:spPr>
            <a:xfrm>
              <a:off x="0" y="-57150"/>
              <a:ext cx="633436"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44" name="Google Shape;244;p9"/>
          <p:cNvSpPr txBox="1"/>
          <p:nvPr/>
        </p:nvSpPr>
        <p:spPr>
          <a:xfrm>
            <a:off x="7045036" y="2315795"/>
            <a:ext cx="1358700" cy="231000"/>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1300"/>
              <a:buFont typeface="Arial"/>
              <a:buNone/>
            </a:pPr>
            <a:r>
              <a:rPr lang="en-US" sz="1500" b="1" i="0" u="none" strike="noStrike" cap="none">
                <a:solidFill>
                  <a:srgbClr val="FFFDFC"/>
                </a:solidFill>
                <a:latin typeface="Quattrocento Sans"/>
                <a:ea typeface="Quattrocento Sans"/>
                <a:cs typeface="Quattrocento Sans"/>
                <a:sym typeface="Quattrocento Sans"/>
              </a:rPr>
              <a:t>Ames Living</a:t>
            </a:r>
            <a:endParaRPr sz="900" b="1" i="0" u="none" strike="noStrike" cap="none">
              <a:solidFill>
                <a:srgbClr val="000000"/>
              </a:solidFill>
              <a:latin typeface="Quattrocento Sans"/>
              <a:ea typeface="Quattrocento Sans"/>
              <a:cs typeface="Quattrocento Sans"/>
              <a:sym typeface="Quattrocento Sans"/>
            </a:endParaRPr>
          </a:p>
        </p:txBody>
      </p:sp>
      <p:sp>
        <p:nvSpPr>
          <p:cNvPr id="245" name="Google Shape;245;p9"/>
          <p:cNvSpPr txBox="1"/>
          <p:nvPr/>
        </p:nvSpPr>
        <p:spPr>
          <a:xfrm>
            <a:off x="7120211" y="2684680"/>
            <a:ext cx="1358612" cy="947952"/>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1100" b="0" i="0" u="none" strike="noStrike" cap="none">
                <a:solidFill>
                  <a:schemeClr val="dk1"/>
                </a:solidFill>
                <a:latin typeface="Arial"/>
                <a:ea typeface="Arial"/>
                <a:cs typeface="Arial"/>
                <a:sym typeface="Arial"/>
              </a:rPr>
              <a:t>Leading Agriculture, Design, Engineering and Veterinary Medicine College </a:t>
            </a:r>
            <a:endParaRPr sz="1100" b="0" i="0" u="none" strike="noStrike" cap="none">
              <a:solidFill>
                <a:schemeClr val="dk1"/>
              </a:solidFill>
              <a:latin typeface="Arial"/>
              <a:ea typeface="Arial"/>
              <a:cs typeface="Arial"/>
              <a:sym typeface="Arial"/>
            </a:endParaRPr>
          </a:p>
        </p:txBody>
      </p:sp>
      <p:grpSp>
        <p:nvGrpSpPr>
          <p:cNvPr id="246" name="Google Shape;246;p9"/>
          <p:cNvGrpSpPr/>
          <p:nvPr/>
        </p:nvGrpSpPr>
        <p:grpSpPr>
          <a:xfrm rot="10800000">
            <a:off x="402904" y="2230558"/>
            <a:ext cx="2536473" cy="1856195"/>
            <a:chOff x="0" y="-57150"/>
            <a:chExt cx="633436" cy="463550"/>
          </a:xfrm>
        </p:grpSpPr>
        <p:sp>
          <p:nvSpPr>
            <p:cNvPr id="247" name="Google Shape;247;p9"/>
            <p:cNvSpPr/>
            <p:nvPr/>
          </p:nvSpPr>
          <p:spPr>
            <a:xfrm>
              <a:off x="0" y="0"/>
              <a:ext cx="633436" cy="406400"/>
            </a:xfrm>
            <a:custGeom>
              <a:avLst/>
              <a:gdLst/>
              <a:ahLst/>
              <a:cxnLst/>
              <a:rect l="l" t="t" r="r" b="b"/>
              <a:pathLst>
                <a:path w="633436" h="406400" extrusionOk="0">
                  <a:moveTo>
                    <a:pt x="430236" y="0"/>
                  </a:moveTo>
                  <a:cubicBezTo>
                    <a:pt x="542461" y="0"/>
                    <a:pt x="633436" y="90976"/>
                    <a:pt x="633436" y="203200"/>
                  </a:cubicBezTo>
                  <a:cubicBezTo>
                    <a:pt x="633436" y="315424"/>
                    <a:pt x="542461" y="406400"/>
                    <a:pt x="430236" y="406400"/>
                  </a:cubicBezTo>
                  <a:lnTo>
                    <a:pt x="203200" y="406400"/>
                  </a:lnTo>
                  <a:cubicBezTo>
                    <a:pt x="90976" y="406400"/>
                    <a:pt x="0" y="315424"/>
                    <a:pt x="0" y="203200"/>
                  </a:cubicBezTo>
                  <a:cubicBezTo>
                    <a:pt x="0" y="90976"/>
                    <a:pt x="90976" y="0"/>
                    <a:pt x="203200" y="0"/>
                  </a:cubicBezTo>
                  <a:close/>
                </a:path>
              </a:pathLst>
            </a:custGeom>
            <a:solidFill>
              <a:srgbClr val="A05B44"/>
            </a:solidFill>
            <a:ln w="19050" cap="sq" cmpd="sng">
              <a:solidFill>
                <a:srgbClr val="FFFFFF"/>
              </a:solidFill>
              <a:prstDash val="solid"/>
              <a:miter lim="8000"/>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9"/>
            <p:cNvSpPr txBox="1"/>
            <p:nvPr/>
          </p:nvSpPr>
          <p:spPr>
            <a:xfrm>
              <a:off x="0" y="-57150"/>
              <a:ext cx="633436" cy="463550"/>
            </a:xfrm>
            <a:prstGeom prst="rect">
              <a:avLst/>
            </a:prstGeom>
            <a:noFill/>
            <a:ln>
              <a:noFill/>
            </a:ln>
          </p:spPr>
          <p:txBody>
            <a:bodyPr spcFirstLastPara="1" wrap="square" lIns="25400" tIns="25400" rIns="25400" bIns="25400" anchor="ctr" anchorCtr="0">
              <a:noAutofit/>
            </a:bodyPr>
            <a:lstStyle/>
            <a:p>
              <a:pPr marL="0" marR="0" lvl="0" indent="0" algn="ctr" rtl="0">
                <a:lnSpc>
                  <a:spcPct val="202888"/>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sp>
        <p:nvSpPr>
          <p:cNvPr id="249" name="Google Shape;249;p9"/>
          <p:cNvSpPr txBox="1"/>
          <p:nvPr/>
        </p:nvSpPr>
        <p:spPr>
          <a:xfrm>
            <a:off x="654557" y="2351613"/>
            <a:ext cx="1988700" cy="231000"/>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1300"/>
              <a:buFont typeface="Arial"/>
              <a:buNone/>
            </a:pPr>
            <a:r>
              <a:rPr lang="en-US" sz="1500" b="1" i="0" u="none" strike="noStrike" cap="none">
                <a:solidFill>
                  <a:srgbClr val="FFFDFC"/>
                </a:solidFill>
                <a:latin typeface="Quattrocento Sans"/>
                <a:ea typeface="Quattrocento Sans"/>
                <a:cs typeface="Quattrocento Sans"/>
                <a:sym typeface="Quattrocento Sans"/>
              </a:rPr>
              <a:t>Location</a:t>
            </a:r>
            <a:endParaRPr sz="900" b="1" i="0" u="none" strike="noStrike" cap="none">
              <a:solidFill>
                <a:srgbClr val="000000"/>
              </a:solidFill>
              <a:latin typeface="Arial"/>
              <a:ea typeface="Arial"/>
              <a:cs typeface="Arial"/>
              <a:sym typeface="Arial"/>
            </a:endParaRPr>
          </a:p>
        </p:txBody>
      </p:sp>
      <p:sp>
        <p:nvSpPr>
          <p:cNvPr id="250" name="Google Shape;250;p9"/>
          <p:cNvSpPr txBox="1"/>
          <p:nvPr/>
        </p:nvSpPr>
        <p:spPr>
          <a:xfrm>
            <a:off x="4008285" y="2338724"/>
            <a:ext cx="1573200" cy="231000"/>
          </a:xfrm>
          <a:prstGeom prst="rect">
            <a:avLst/>
          </a:prstGeom>
          <a:noFill/>
          <a:ln>
            <a:noFill/>
          </a:ln>
        </p:spPr>
        <p:txBody>
          <a:bodyPr spcFirstLastPara="1" wrap="square" lIns="0" tIns="0" rIns="0" bIns="0" anchor="t" anchorCtr="0">
            <a:spAutoFit/>
          </a:bodyPr>
          <a:lstStyle/>
          <a:p>
            <a:pPr marL="0" marR="0" lvl="0" indent="0" algn="ctr" rtl="0">
              <a:lnSpc>
                <a:spcPct val="140030"/>
              </a:lnSpc>
              <a:spcBef>
                <a:spcPts val="0"/>
              </a:spcBef>
              <a:spcAft>
                <a:spcPts val="0"/>
              </a:spcAft>
              <a:buClr>
                <a:srgbClr val="000000"/>
              </a:buClr>
              <a:buSzPts val="1300"/>
              <a:buFont typeface="Arial"/>
              <a:buNone/>
            </a:pPr>
            <a:r>
              <a:rPr lang="en-US" sz="1500" b="1" i="0" u="none" strike="noStrike" cap="none">
                <a:solidFill>
                  <a:srgbClr val="FFFDFC"/>
                </a:solidFill>
                <a:latin typeface="Quattrocento Sans"/>
                <a:ea typeface="Quattrocento Sans"/>
                <a:cs typeface="Quattrocento Sans"/>
                <a:sym typeface="Quattrocento Sans"/>
              </a:rPr>
              <a:t>Colleges</a:t>
            </a:r>
            <a:endParaRPr sz="900" b="1" i="0" u="none" strike="noStrike" cap="none">
              <a:solidFill>
                <a:srgbClr val="000000"/>
              </a:solidFill>
              <a:latin typeface="Quattrocento Sans"/>
              <a:ea typeface="Quattrocento Sans"/>
              <a:cs typeface="Quattrocento Sans"/>
              <a:sym typeface="Quattrocento Sans"/>
            </a:endParaRPr>
          </a:p>
        </p:txBody>
      </p:sp>
      <p:sp>
        <p:nvSpPr>
          <p:cNvPr id="251" name="Google Shape;251;p9"/>
          <p:cNvSpPr txBox="1"/>
          <p:nvPr/>
        </p:nvSpPr>
        <p:spPr>
          <a:xfrm>
            <a:off x="717760" y="2606155"/>
            <a:ext cx="1906760" cy="1251753"/>
          </a:xfrm>
          <a:prstGeom prst="rect">
            <a:avLst/>
          </a:prstGeom>
          <a:noFill/>
          <a:ln>
            <a:noFill/>
          </a:ln>
        </p:spPr>
        <p:txBody>
          <a:bodyPr spcFirstLastPara="1" wrap="square" lIns="91425" tIns="45700" rIns="91425" bIns="45700" anchor="t" anchorCtr="0">
            <a:spAutoFit/>
          </a:bodyPr>
          <a:lstStyle/>
          <a:p>
            <a:pPr marL="0" marR="0" lvl="1" indent="0" algn="ctr" rtl="0">
              <a:lnSpc>
                <a:spcPct val="140000"/>
              </a:lnSpc>
              <a:spcBef>
                <a:spcPts val="0"/>
              </a:spcBef>
              <a:spcAft>
                <a:spcPts val="0"/>
              </a:spcAft>
              <a:buClr>
                <a:srgbClr val="000000"/>
              </a:buClr>
              <a:buSzPts val="1100"/>
              <a:buFont typeface="Arial"/>
              <a:buNone/>
            </a:pPr>
            <a:r>
              <a:rPr lang="en-US" sz="1100" b="0" i="0" u="none" strike="noStrike" cap="none">
                <a:solidFill>
                  <a:srgbClr val="FFFFFF"/>
                </a:solidFill>
                <a:latin typeface="Raleway"/>
                <a:ea typeface="Raleway"/>
                <a:cs typeface="Raleway"/>
                <a:sym typeface="Raleway"/>
              </a:rPr>
              <a:t>30 miles North of </a:t>
            </a:r>
            <a:endParaRPr/>
          </a:p>
          <a:p>
            <a:pPr marL="0" marR="0" lvl="1" indent="0" algn="ctr" rtl="0">
              <a:lnSpc>
                <a:spcPct val="140000"/>
              </a:lnSpc>
              <a:spcBef>
                <a:spcPts val="0"/>
              </a:spcBef>
              <a:spcAft>
                <a:spcPts val="0"/>
              </a:spcAft>
              <a:buClr>
                <a:srgbClr val="000000"/>
              </a:buClr>
              <a:buSzPts val="1100"/>
              <a:buFont typeface="Arial"/>
              <a:buNone/>
            </a:pPr>
            <a:r>
              <a:rPr lang="en-US" sz="1100" b="0" i="0" u="none" strike="noStrike" cap="none">
                <a:solidFill>
                  <a:srgbClr val="FFFFFF"/>
                </a:solidFill>
                <a:latin typeface="Raleway"/>
                <a:ea typeface="Raleway"/>
                <a:cs typeface="Raleway"/>
                <a:sym typeface="Raleway"/>
              </a:rPr>
              <a:t>Des Moines, IA  </a:t>
            </a:r>
            <a:endParaRPr/>
          </a:p>
          <a:p>
            <a:pPr marL="0" marR="0" lvl="1" indent="0" algn="ctr" rtl="0">
              <a:lnSpc>
                <a:spcPct val="140000"/>
              </a:lnSpc>
              <a:spcBef>
                <a:spcPts val="0"/>
              </a:spcBef>
              <a:spcAft>
                <a:spcPts val="0"/>
              </a:spcAft>
              <a:buClr>
                <a:srgbClr val="000000"/>
              </a:buClr>
              <a:buSzPts val="1100"/>
              <a:buFont typeface="Arial"/>
              <a:buNone/>
            </a:pPr>
            <a:r>
              <a:rPr lang="en-US" sz="1100" b="0" i="0" u="none" strike="noStrike" cap="none">
                <a:solidFill>
                  <a:srgbClr val="FFFFFF"/>
                </a:solidFill>
                <a:latin typeface="Raleway"/>
                <a:ea typeface="Raleway"/>
                <a:cs typeface="Raleway"/>
                <a:sym typeface="Raleway"/>
              </a:rPr>
              <a:t>Known as the heart of the Midwest and Iowa</a:t>
            </a:r>
            <a:endParaRPr sz="1100" b="0" i="0" u="none" strike="noStrike" cap="none">
              <a:solidFill>
                <a:srgbClr val="FFFFFF"/>
              </a:solidFill>
              <a:latin typeface="Raleway"/>
              <a:ea typeface="Raleway"/>
              <a:cs typeface="Raleway"/>
              <a:sym typeface="Raleway"/>
            </a:endParaRPr>
          </a:p>
          <a:p>
            <a:pPr marL="0" marR="0" lvl="1" indent="0" algn="ctr" rtl="0">
              <a:lnSpc>
                <a:spcPct val="140000"/>
              </a:lnSpc>
              <a:spcBef>
                <a:spcPts val="0"/>
              </a:spcBef>
              <a:spcAft>
                <a:spcPts val="0"/>
              </a:spcAft>
              <a:buClr>
                <a:srgbClr val="000000"/>
              </a:buClr>
              <a:buSzPts val="1100"/>
              <a:buFont typeface="Arial"/>
              <a:buNone/>
            </a:pPr>
            <a:endParaRPr sz="1100" b="0" i="0" u="none" strike="noStrike" cap="none">
              <a:solidFill>
                <a:srgbClr val="000000"/>
              </a:solidFill>
              <a:latin typeface="Raleway"/>
              <a:ea typeface="Raleway"/>
              <a:cs typeface="Raleway"/>
              <a:sym typeface="Raleway"/>
            </a:endParaRPr>
          </a:p>
        </p:txBody>
      </p:sp>
      <p:pic>
        <p:nvPicPr>
          <p:cNvPr id="252" name="Google Shape;252;p9" descr="A red bird with yellow and blue text&#10;&#10;Description automatically generated"/>
          <p:cNvPicPr preferRelativeResize="0"/>
          <p:nvPr/>
        </p:nvPicPr>
        <p:blipFill rotWithShape="1">
          <a:blip r:embed="rId4">
            <a:alphaModFix/>
          </a:blip>
          <a:srcRect/>
          <a:stretch/>
        </p:blipFill>
        <p:spPr>
          <a:xfrm>
            <a:off x="3251365" y="2805754"/>
            <a:ext cx="1211589" cy="102402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FFFFFF"/>
      </a:dk1>
      <a:lt1>
        <a:srgbClr val="334247"/>
      </a:lt1>
      <a:dk2>
        <a:srgbClr val="FFFFFF"/>
      </a:dk2>
      <a:lt2>
        <a:srgbClr val="A05B44"/>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2051</Words>
  <Application>Microsoft Office PowerPoint</Application>
  <PresentationFormat>On-screen Show (16:9)</PresentationFormat>
  <Paragraphs>435</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Raleway</vt:lpstr>
      <vt:lpstr>Marcellus</vt:lpstr>
      <vt:lpstr>Quattrocento Sans</vt:lpstr>
      <vt:lpstr>Arial</vt:lpstr>
      <vt:lpstr>Space Mono</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Dawn Reynoso</dc:creator>
  <cp:lastModifiedBy>dmrey</cp:lastModifiedBy>
  <cp:revision>1</cp:revision>
  <dcterms:modified xsi:type="dcterms:W3CDTF">2024-05-07T01:01:27Z</dcterms:modified>
</cp:coreProperties>
</file>